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32D3E-060E-3350-2ABF-12C7B4618C88}" v="12" dt="2024-06-12T18:13:59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 Wells" userId="S::dom.w@cyrisma.com::9ecf2205-9838-4ffb-b5d2-819fb98a303c" providerId="AD" clId="Web-{1A932D3E-060E-3350-2ABF-12C7B4618C88}"/>
    <pc:docChg chg="modSld">
      <pc:chgData name="Dom Wells" userId="S::dom.w@cyrisma.com::9ecf2205-9838-4ffb-b5d2-819fb98a303c" providerId="AD" clId="Web-{1A932D3E-060E-3350-2ABF-12C7B4618C88}" dt="2024-06-12T18:13:57.593" v="2" actId="20577"/>
      <pc:docMkLst>
        <pc:docMk/>
      </pc:docMkLst>
      <pc:sldChg chg="modSp">
        <pc:chgData name="Dom Wells" userId="S::dom.w@cyrisma.com::9ecf2205-9838-4ffb-b5d2-819fb98a303c" providerId="AD" clId="Web-{1A932D3E-060E-3350-2ABF-12C7B4618C88}" dt="2024-06-12T18:13:53.202" v="1" actId="20577"/>
        <pc:sldMkLst>
          <pc:docMk/>
          <pc:sldMk cId="120246295" sldId="262"/>
        </pc:sldMkLst>
        <pc:spChg chg="mod">
          <ac:chgData name="Dom Wells" userId="S::dom.w@cyrisma.com::9ecf2205-9838-4ffb-b5d2-819fb98a303c" providerId="AD" clId="Web-{1A932D3E-060E-3350-2ABF-12C7B4618C88}" dt="2024-06-12T18:13:53.202" v="1" actId="20577"/>
          <ac:spMkLst>
            <pc:docMk/>
            <pc:sldMk cId="120246295" sldId="262"/>
            <ac:spMk id="4" creationId="{1D38A890-BFEB-BE95-44D9-13A8FF8B17DB}"/>
          </ac:spMkLst>
        </pc:spChg>
        <pc:spChg chg="mod">
          <ac:chgData name="Dom Wells" userId="S::dom.w@cyrisma.com::9ecf2205-9838-4ffb-b5d2-819fb98a303c" providerId="AD" clId="Web-{1A932D3E-060E-3350-2ABF-12C7B4618C88}" dt="2024-06-12T18:13:52.296" v="0" actId="20577"/>
          <ac:spMkLst>
            <pc:docMk/>
            <pc:sldMk cId="120246295" sldId="262"/>
            <ac:spMk id="9" creationId="{6F44B20E-905E-EE6A-F358-523C12588384}"/>
          </ac:spMkLst>
        </pc:spChg>
      </pc:sldChg>
      <pc:sldChg chg="modSp">
        <pc:chgData name="Dom Wells" userId="S::dom.w@cyrisma.com::9ecf2205-9838-4ffb-b5d2-819fb98a303c" providerId="AD" clId="Web-{1A932D3E-060E-3350-2ABF-12C7B4618C88}" dt="2024-06-12T18:13:57.593" v="2" actId="20577"/>
        <pc:sldMkLst>
          <pc:docMk/>
          <pc:sldMk cId="1030324947" sldId="263"/>
        </pc:sldMkLst>
        <pc:spChg chg="mod">
          <ac:chgData name="Dom Wells" userId="S::dom.w@cyrisma.com::9ecf2205-9838-4ffb-b5d2-819fb98a303c" providerId="AD" clId="Web-{1A932D3E-060E-3350-2ABF-12C7B4618C88}" dt="2024-06-12T18:13:57.593" v="2" actId="20577"/>
          <ac:spMkLst>
            <pc:docMk/>
            <pc:sldMk cId="1030324947" sldId="263"/>
            <ac:spMk id="4" creationId="{F1A11E69-A92D-7A95-0AF9-EE1BF718800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CD02-9021-245F-7BE5-44EB0CE24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F04F3-B2D7-6AFA-048E-4E9C815AB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DFDA6-F222-6127-FF24-E23CE2EC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D61D-C149-4A90-BF12-A1EC99D04837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30989-FDC1-08F7-5E12-9C664158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2F630-3AC5-9410-958F-8420D00B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9E97-C151-4549-8A84-46C6D9FDC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146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FC4F-1810-9C88-A5DD-2252ECD0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B7183-863A-FEEE-AD4B-FD3AC928F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50EE1-9C26-8A13-5A29-FFFECA5F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D61D-C149-4A90-BF12-A1EC99D04837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20119-B7CB-D486-2A09-76E7F8FC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B3F27-E375-5884-254F-8F39D898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9E97-C151-4549-8A84-46C6D9FDC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588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922D8D-3AF3-99C7-E608-BE72C038C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5A58E-9783-9CDB-DFB5-FA3C90BA8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3FF51-86D4-D686-3547-D976B40C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D61D-C149-4A90-BF12-A1EC99D04837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E3047-1D6D-3ACC-CCAA-0DB20423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C236-720F-59B9-DC66-7E439030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9E97-C151-4549-8A84-46C6D9FDC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480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2F769-9A12-E8FD-A26F-A6A8FD0E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86C2C-0B42-17F8-CA68-BA229C564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AD99E-EE9B-0741-B17D-6A374920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D61D-C149-4A90-BF12-A1EC99D04837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F65CB-246D-A0F1-833C-A02DFB7C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F1B05-82EA-186C-5958-FE906880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9E97-C151-4549-8A84-46C6D9FDC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009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96074-5C9A-E690-7F66-9BD033F2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01441-81F9-5D98-9AB2-93064307D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67985-B3B0-1693-944A-FB6414BC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D61D-C149-4A90-BF12-A1EC99D04837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7148D-36FA-15F5-4B56-A7E8C6C5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E723B-B2E8-11DB-FA15-776692F2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9E97-C151-4549-8A84-46C6D9FDC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16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C3F2C-F806-F825-C67A-D9D22E31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65F61-9A18-8AEC-F84A-61358FC5B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523D2-6F2A-D286-22CF-512B2612C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8C833-C40F-59BE-C0AF-D60B1BDD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D61D-C149-4A90-BF12-A1EC99D04837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8FCC4-8887-40A4-7367-AD9D8BEA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4CE4D-33B8-4BCB-A306-060CBD80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9E97-C151-4549-8A84-46C6D9FDC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055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0F4E6-F378-A8AA-53E6-3D3CE32F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9CEED-63E6-3FD5-681D-F317A1C48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23CCF-9D62-E46B-1C82-D730A5EC4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A7080-1B11-2143-2192-B7A514C36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C7A4F-6915-18C2-5788-BF6872480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75831-3004-75D6-945A-3F759598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D61D-C149-4A90-BF12-A1EC99D04837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418DA-A7F4-4CFF-0F01-88505BDC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E34F7C-4F5B-BC2D-E256-00B4885D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9E97-C151-4549-8A84-46C6D9FDC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4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3970D-81D6-E177-F4DE-17DDF4D7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E23AA-C918-3753-A670-87BBD169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D61D-C149-4A90-BF12-A1EC99D04837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69119-D93E-07CA-8064-5196B2BF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3CE90-D93A-8407-85A0-09F05D1E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9E97-C151-4549-8A84-46C6D9FDC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685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B8DFA-2BD2-1ADB-45A6-B619C3213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D61D-C149-4A90-BF12-A1EC99D04837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85450-BADF-1373-024B-E6142A7D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B384F-4C40-EEBF-F7B3-2C5B2AE9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9E97-C151-4549-8A84-46C6D9FDC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552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85CD-51DD-81B0-C156-505EAF93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E9A53-7207-082A-3CD7-17DB3AA31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8D5CD-9851-5986-BB59-F85C0E1A4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0AF3E-5777-5A95-6D05-9F41E7C6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D61D-C149-4A90-BF12-A1EC99D04837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D6649-6810-9211-0A08-10A633D2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CB75D-E17C-3E94-3CD8-B7B924BA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9E97-C151-4549-8A84-46C6D9FDC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001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D66C-8CBD-745A-154A-279D3641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1D601B-5665-45A5-D522-F11498388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33584-B01B-6F08-7B6A-F7B4212F3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6CEAA-EF54-8C10-E090-80778DF6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D61D-C149-4A90-BF12-A1EC99D04837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BAE4A-7236-DA5E-26D4-D740555D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E1541-8AF5-080E-F151-C74C33D47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9E97-C151-4549-8A84-46C6D9FDC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73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ED0CA-F1C2-46DB-DC4D-74868FE5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7FFBB-4D7B-6B77-E839-EA9302C9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CD3AD-4826-1B64-661D-4255C94BB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D61D-C149-4A90-BF12-A1EC99D04837}" type="datetimeFigureOut">
              <a:rPr lang="en-IN" smtClean="0"/>
              <a:t>12-06-2024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CD5FD-E90B-A54F-168E-8AD6E15BA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580F0-8D62-C2D3-FAA7-B622CBF05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A9E97-C151-4549-8A84-46C6D9FDCA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48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openxmlformats.org/officeDocument/2006/relationships/image" Target="../media/image11.svg"/><Relationship Id="rId12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16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svg"/><Relationship Id="rId7" Type="http://schemas.openxmlformats.org/officeDocument/2006/relationships/image" Target="../media/image22.sv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svg"/><Relationship Id="rId7" Type="http://schemas.openxmlformats.org/officeDocument/2006/relationships/image" Target="../media/image3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svg"/><Relationship Id="rId7" Type="http://schemas.openxmlformats.org/officeDocument/2006/relationships/image" Target="../media/image3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5D453D-7473-52C9-A201-8F45D5FA1C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735"/>
            <a:ext cx="12192001" cy="6874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E37CFB-A370-0707-56A4-69DCF1839806}"/>
              </a:ext>
            </a:extLst>
          </p:cNvPr>
          <p:cNvSpPr txBox="1"/>
          <p:nvPr/>
        </p:nvSpPr>
        <p:spPr>
          <a:xfrm>
            <a:off x="6548855" y="2869511"/>
            <a:ext cx="479109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solidFill>
                  <a:srgbClr val="FF9009"/>
                </a:solidFill>
                <a:latin typeface="+mj-lt"/>
                <a:cs typeface="Arial"/>
              </a:rPr>
              <a:t>A guide on how to talk to your customers about risk management, rolling out a go-to-market strategy, and selling deeper into your stack.</a:t>
            </a:r>
            <a:endParaRPr lang="en-US" sz="1600" b="1">
              <a:solidFill>
                <a:srgbClr val="FF9009"/>
              </a:solidFill>
              <a:latin typeface="Calibri Light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78B9E2-A345-8072-9AAC-30C50EB73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83" y="1860053"/>
            <a:ext cx="3866512" cy="668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C3BB0D-4098-F3E6-986D-CA601221F7E9}"/>
              </a:ext>
            </a:extLst>
          </p:cNvPr>
          <p:cNvSpPr txBox="1"/>
          <p:nvPr/>
        </p:nvSpPr>
        <p:spPr>
          <a:xfrm>
            <a:off x="6548855" y="4476007"/>
            <a:ext cx="5179018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>
                <a:solidFill>
                  <a:srgbClr val="ADB5E2"/>
                </a:solidFill>
                <a:latin typeface="Arial"/>
                <a:cs typeface="Arial"/>
              </a:rPr>
              <a:t>June 2024</a:t>
            </a:r>
            <a:endParaRPr lang="en-US" sz="2200">
              <a:solidFill>
                <a:srgbClr val="ADB5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FB8E89A-D9A5-0ED1-E366-85E7563E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0639" y="629639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2024 Data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Spotlite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Inc. dba CYRISMA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8D9A88-0C1B-F512-16B5-3D560B44E593}"/>
              </a:ext>
            </a:extLst>
          </p:cNvPr>
          <p:cNvSpPr txBox="1"/>
          <p:nvPr/>
        </p:nvSpPr>
        <p:spPr>
          <a:xfrm>
            <a:off x="6548855" y="3803282"/>
            <a:ext cx="517901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ADB5E2"/>
                </a:solidFill>
                <a:latin typeface="Arial"/>
                <a:cs typeface="Arial"/>
              </a:rPr>
              <a:t>MSP Playbook</a:t>
            </a:r>
          </a:p>
        </p:txBody>
      </p:sp>
    </p:spTree>
    <p:extLst>
      <p:ext uri="{BB962C8B-B14F-4D97-AF65-F5344CB8AC3E}">
        <p14:creationId xmlns:p14="http://schemas.microsoft.com/office/powerpoint/2010/main" val="79703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9FC2D8-A45D-45CF-5EE3-38258CE8A8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6482"/>
            <a:ext cx="12192001" cy="6874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B01175-6226-B969-312B-CB0394E4B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603" y="1604692"/>
            <a:ext cx="3866512" cy="668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F8D2EE-7FC0-25C8-57CF-2328B84E5020}"/>
              </a:ext>
            </a:extLst>
          </p:cNvPr>
          <p:cNvSpPr txBox="1"/>
          <p:nvPr/>
        </p:nvSpPr>
        <p:spPr>
          <a:xfrm>
            <a:off x="7653755" y="3216569"/>
            <a:ext cx="309806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ADB5E2"/>
                </a:solidFill>
                <a:latin typeface="Arial"/>
                <a:cs typeface="Arial"/>
              </a:rPr>
              <a:t>Thank you!</a:t>
            </a:r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517137D-B7EC-0758-F791-6F1F4B21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0639" y="629639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2024 Data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Spotlite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Inc. dba CYRISMA</a:t>
            </a:r>
          </a:p>
        </p:txBody>
      </p:sp>
    </p:spTree>
    <p:extLst>
      <p:ext uri="{BB962C8B-B14F-4D97-AF65-F5344CB8AC3E}">
        <p14:creationId xmlns:p14="http://schemas.microsoft.com/office/powerpoint/2010/main" val="153860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62DF9C-9AA9-B329-2EE9-1DA790A6643C}"/>
              </a:ext>
            </a:extLst>
          </p:cNvPr>
          <p:cNvSpPr txBox="1"/>
          <p:nvPr/>
        </p:nvSpPr>
        <p:spPr>
          <a:xfrm>
            <a:off x="6734103" y="4325044"/>
            <a:ext cx="203503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solidFill>
                  <a:srgbClr val="41407B"/>
                </a:solidFill>
                <a:latin typeface="Arial"/>
                <a:cs typeface="Arial"/>
              </a:rPr>
              <a:t>Sensitive Data Discovery</a:t>
            </a:r>
            <a:endParaRPr lang="en-US" sz="1600" b="1">
              <a:solidFill>
                <a:srgbClr val="626ABA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4E83C-D116-30BB-4383-C21542A04584}"/>
              </a:ext>
            </a:extLst>
          </p:cNvPr>
          <p:cNvSpPr txBox="1"/>
          <p:nvPr/>
        </p:nvSpPr>
        <p:spPr>
          <a:xfrm>
            <a:off x="590425" y="800801"/>
            <a:ext cx="11735548" cy="85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300">
                <a:solidFill>
                  <a:schemeClr val="accent2"/>
                </a:solidFill>
                <a:latin typeface="Arial"/>
                <a:cs typeface="Arial"/>
              </a:rPr>
              <a:t>WHAT IS CYRISMA?</a:t>
            </a:r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112233-D424-EEDD-F9D5-0E43FA76AD4A}"/>
              </a:ext>
            </a:extLst>
          </p:cNvPr>
          <p:cNvCxnSpPr>
            <a:cxnSpLocks/>
          </p:cNvCxnSpPr>
          <p:nvPr/>
        </p:nvCxnSpPr>
        <p:spPr>
          <a:xfrm>
            <a:off x="676211" y="1632738"/>
            <a:ext cx="1336471" cy="0"/>
          </a:xfrm>
          <a:prstGeom prst="line">
            <a:avLst/>
          </a:prstGeom>
          <a:ln w="12700">
            <a:solidFill>
              <a:srgbClr val="FF9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CA7A54-582D-26F0-FDF8-B0AE456C8B86}"/>
              </a:ext>
            </a:extLst>
          </p:cNvPr>
          <p:cNvSpPr txBox="1"/>
          <p:nvPr/>
        </p:nvSpPr>
        <p:spPr>
          <a:xfrm>
            <a:off x="590425" y="1838988"/>
            <a:ext cx="11019684" cy="8720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rgbClr val="41407B"/>
                </a:solidFill>
                <a:latin typeface="Arial"/>
                <a:cs typeface="Arial"/>
              </a:rPr>
              <a:t>CYRISMA is an all-in-one cyber risk management platform that helps SMBs </a:t>
            </a:r>
            <a:r>
              <a:rPr lang="en-US" b="1">
                <a:solidFill>
                  <a:srgbClr val="626ABA"/>
                </a:solidFill>
                <a:latin typeface="Arial"/>
                <a:cs typeface="Arial"/>
              </a:rPr>
              <a:t>identify vulnerabilities, establish secure OS configurations, discover and protect sensitive data, &amp; track compliance.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8D170-4CF4-C90E-66EB-5E0A02E4598F}"/>
              </a:ext>
            </a:extLst>
          </p:cNvPr>
          <p:cNvSpPr txBox="1"/>
          <p:nvPr/>
        </p:nvSpPr>
        <p:spPr>
          <a:xfrm>
            <a:off x="933169" y="3022193"/>
            <a:ext cx="2597316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626ABA"/>
                </a:solidFill>
                <a:latin typeface="Arial"/>
                <a:cs typeface="Arial"/>
              </a:rPr>
              <a:t>Top three features </a:t>
            </a:r>
            <a:r>
              <a:rPr lang="en-US" sz="2800" b="1">
                <a:solidFill>
                  <a:srgbClr val="41407B"/>
                </a:solidFill>
                <a:latin typeface="Arial"/>
                <a:cs typeface="Arial"/>
              </a:rPr>
              <a:t>SMB customers care about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158C4-DF98-49D6-DD38-7A26FDAF6492}"/>
              </a:ext>
            </a:extLst>
          </p:cNvPr>
          <p:cNvSpPr txBox="1"/>
          <p:nvPr/>
        </p:nvSpPr>
        <p:spPr>
          <a:xfrm>
            <a:off x="8990440" y="4296740"/>
            <a:ext cx="226839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solidFill>
                  <a:srgbClr val="41407B"/>
                </a:solidFill>
                <a:latin typeface="Arial"/>
                <a:cs typeface="Arial"/>
              </a:rPr>
              <a:t>Secure Configuration</a:t>
            </a:r>
          </a:p>
          <a:p>
            <a:r>
              <a:rPr lang="en-US" sz="1600" b="1">
                <a:solidFill>
                  <a:srgbClr val="41407B"/>
                </a:solidFill>
                <a:latin typeface="Arial"/>
                <a:cs typeface="Arial"/>
              </a:rPr>
              <a:t>Assessment</a:t>
            </a:r>
            <a:endParaRPr lang="en-US" sz="1600" b="1">
              <a:solidFill>
                <a:srgbClr val="626ABA"/>
              </a:solidFill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E4DD99-5E5A-604A-ED18-DAC2475E5D2D}"/>
              </a:ext>
            </a:extLst>
          </p:cNvPr>
          <p:cNvSpPr txBox="1"/>
          <p:nvPr/>
        </p:nvSpPr>
        <p:spPr>
          <a:xfrm>
            <a:off x="4491441" y="4296740"/>
            <a:ext cx="196675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solidFill>
                  <a:srgbClr val="41407B"/>
                </a:solidFill>
                <a:latin typeface="Arial"/>
                <a:cs typeface="Arial"/>
              </a:rPr>
              <a:t>Vulnerability Scanning</a:t>
            </a:r>
            <a:endParaRPr lang="en-US" sz="1600" b="1">
              <a:solidFill>
                <a:srgbClr val="626ABA"/>
              </a:solidFill>
              <a:latin typeface="Arial"/>
              <a:cs typeface="Arial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3B1E03D-7347-36AB-C932-66A4C00B1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5374" y="3327455"/>
            <a:ext cx="844340" cy="84434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3636CE1-79CB-2B0D-3A89-B8EE5B54A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5297" y="3408451"/>
            <a:ext cx="744940" cy="7449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14FE91F-BB0A-C254-C8FC-840436AA6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14545" y="3355759"/>
            <a:ext cx="844339" cy="8443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553E32-55A9-8B62-2292-C42FF9202A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6" y="6420180"/>
            <a:ext cx="1526633" cy="260426"/>
          </a:xfrm>
          <a:prstGeom prst="rect">
            <a:avLst/>
          </a:prstGeom>
        </p:spPr>
      </p:pic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19F70E0-078A-C373-D19B-C26F638C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143" y="636783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2024 Data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Spotlite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Inc. dba CYRISMA</a:t>
            </a:r>
          </a:p>
        </p:txBody>
      </p:sp>
    </p:spTree>
    <p:extLst>
      <p:ext uri="{BB962C8B-B14F-4D97-AF65-F5344CB8AC3E}">
        <p14:creationId xmlns:p14="http://schemas.microsoft.com/office/powerpoint/2010/main" val="226134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EA2F35-2071-091D-8E92-55DAD46C0691}"/>
              </a:ext>
            </a:extLst>
          </p:cNvPr>
          <p:cNvSpPr txBox="1"/>
          <p:nvPr/>
        </p:nvSpPr>
        <p:spPr>
          <a:xfrm>
            <a:off x="575185" y="527273"/>
            <a:ext cx="11735548" cy="85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3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CYRISMA CAN HELP YOU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5D9BCD-64E3-EBC3-5E16-592444CEF9E9}"/>
              </a:ext>
            </a:extLst>
          </p:cNvPr>
          <p:cNvCxnSpPr>
            <a:cxnSpLocks/>
          </p:cNvCxnSpPr>
          <p:nvPr/>
        </p:nvCxnSpPr>
        <p:spPr>
          <a:xfrm>
            <a:off x="657117" y="1383010"/>
            <a:ext cx="1336471" cy="0"/>
          </a:xfrm>
          <a:prstGeom prst="line">
            <a:avLst/>
          </a:prstGeom>
          <a:ln w="12700">
            <a:solidFill>
              <a:srgbClr val="FF9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10AE5A-B8B3-644F-615B-891FE69C42CC}"/>
              </a:ext>
            </a:extLst>
          </p:cNvPr>
          <p:cNvSpPr txBox="1"/>
          <p:nvPr/>
        </p:nvSpPr>
        <p:spPr>
          <a:xfrm>
            <a:off x="506602" y="1581224"/>
            <a:ext cx="7314289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600" b="1">
                <a:solidFill>
                  <a:srgbClr val="626ABA"/>
                </a:solidFill>
                <a:latin typeface="Arial"/>
                <a:cs typeface="Arial"/>
              </a:rPr>
              <a:t>CYRISMA </a:t>
            </a:r>
            <a:r>
              <a:rPr lang="en-US" sz="2600" b="1">
                <a:solidFill>
                  <a:srgbClr val="41407B"/>
                </a:solidFill>
                <a:latin typeface="Arial"/>
                <a:cs typeface="Arial"/>
              </a:rPr>
              <a:t>helps MSPs manage risk successfully</a:t>
            </a:r>
            <a:endParaRPr lang="en-US" sz="2600">
              <a:solidFill>
                <a:srgbClr val="41407B"/>
              </a:solidFill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49ACAF-0725-512A-E7CA-C22E50493C4F}"/>
              </a:ext>
            </a:extLst>
          </p:cNvPr>
          <p:cNvSpPr/>
          <p:nvPr/>
        </p:nvSpPr>
        <p:spPr>
          <a:xfrm>
            <a:off x="855992" y="4559401"/>
            <a:ext cx="1781171" cy="10361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"/>
              </a:spcBef>
              <a:spcAft>
                <a:spcPts val="350"/>
              </a:spcAft>
            </a:pPr>
            <a:r>
              <a:rPr lang="en-US" sz="1200">
                <a:solidFill>
                  <a:srgbClr val="002060"/>
                </a:solidFill>
                <a:ea typeface="+mn-lt"/>
                <a:cs typeface="+mn-lt"/>
              </a:rPr>
              <a:t>Discover what sensitive data your customers have, where it is located and who has access to it.</a:t>
            </a:r>
            <a:endParaRPr lang="en-US"/>
          </a:p>
          <a:p>
            <a:endParaRPr lang="en-US" sz="1000">
              <a:solidFill>
                <a:srgbClr val="41407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844824-DF79-A708-2EAD-5B91B828639E}"/>
              </a:ext>
            </a:extLst>
          </p:cNvPr>
          <p:cNvSpPr/>
          <p:nvPr/>
        </p:nvSpPr>
        <p:spPr>
          <a:xfrm>
            <a:off x="4880236" y="4559401"/>
            <a:ext cx="177435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"/>
              </a:spcBef>
              <a:spcAft>
                <a:spcPts val="350"/>
              </a:spcAft>
            </a:pPr>
            <a:r>
              <a:rPr lang="en-US" sz="1200">
                <a:solidFill>
                  <a:srgbClr val="002060"/>
                </a:solidFill>
                <a:ea typeface="+mn-lt"/>
                <a:cs typeface="+mn-lt"/>
              </a:rPr>
              <a:t>Patch vulnerabilities in 3</a:t>
            </a:r>
            <a:r>
              <a:rPr lang="en-US" sz="1200" baseline="30000">
                <a:solidFill>
                  <a:srgbClr val="002060"/>
                </a:solidFill>
                <a:ea typeface="+mn-lt"/>
                <a:cs typeface="+mn-lt"/>
              </a:rPr>
              <a:t>rd</a:t>
            </a:r>
            <a:r>
              <a:rPr lang="en-US" sz="1200">
                <a:solidFill>
                  <a:srgbClr val="002060"/>
                </a:solidFill>
                <a:ea typeface="+mn-lt"/>
                <a:cs typeface="+mn-lt"/>
              </a:rPr>
              <a:t>-party Windows-based apps. Secure sensitive data. Track mitigation. 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7A7561-25CA-6BCE-0C91-1488EE5465C7}"/>
              </a:ext>
            </a:extLst>
          </p:cNvPr>
          <p:cNvSpPr/>
          <p:nvPr/>
        </p:nvSpPr>
        <p:spPr>
          <a:xfrm>
            <a:off x="2821790" y="4559401"/>
            <a:ext cx="1929467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"/>
              </a:spcBef>
              <a:spcAft>
                <a:spcPts val="350"/>
              </a:spcAft>
            </a:pPr>
            <a:r>
              <a:rPr lang="en-US" sz="1200">
                <a:solidFill>
                  <a:srgbClr val="41407B"/>
                </a:solidFill>
                <a:ea typeface="+mn-lt"/>
                <a:cs typeface="+mn-lt"/>
              </a:rPr>
              <a:t>Know if the systems housing the sensitive data have vulnerabilities and whether the data is secure.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7B43E1B-0E79-CC12-27C0-94C867608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1273" y="3589549"/>
            <a:ext cx="749664" cy="74966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3A89899-E015-DB47-7BED-54A226CC0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7489" y="3606602"/>
            <a:ext cx="690543" cy="69054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FDE954B-2CE1-7FE1-5643-8742FA3C4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59192" y="3633218"/>
            <a:ext cx="616706" cy="6167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D1AF79-992B-A957-A441-59B6E99A9255}"/>
              </a:ext>
            </a:extLst>
          </p:cNvPr>
          <p:cNvSpPr/>
          <p:nvPr/>
        </p:nvSpPr>
        <p:spPr>
          <a:xfrm>
            <a:off x="797521" y="2833635"/>
            <a:ext cx="1604323" cy="6976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"/>
              </a:spcBef>
              <a:spcAft>
                <a:spcPts val="350"/>
              </a:spcAft>
            </a:pPr>
            <a:r>
              <a:rPr lang="en-US" sz="1300" b="1">
                <a:solidFill>
                  <a:srgbClr val="FF9009"/>
                </a:solidFill>
                <a:latin typeface="Arial"/>
                <a:cs typeface="Arial"/>
              </a:rPr>
              <a:t>DATA DISCOVERY</a:t>
            </a:r>
            <a:endParaRPr lang="en-US"/>
          </a:p>
          <a:p>
            <a:endParaRPr lang="en-US" sz="1000">
              <a:solidFill>
                <a:srgbClr val="41407B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62DF94-E1C0-43FE-74A1-664354A51B38}"/>
              </a:ext>
            </a:extLst>
          </p:cNvPr>
          <p:cNvSpPr/>
          <p:nvPr/>
        </p:nvSpPr>
        <p:spPr>
          <a:xfrm>
            <a:off x="4880236" y="2865995"/>
            <a:ext cx="1604323" cy="6976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"/>
              </a:spcBef>
              <a:spcAft>
                <a:spcPts val="350"/>
              </a:spcAft>
            </a:pPr>
            <a:r>
              <a:rPr lang="en-US" sz="1300" b="1">
                <a:solidFill>
                  <a:srgbClr val="FF9009"/>
                </a:solidFill>
                <a:latin typeface="Arial"/>
                <a:cs typeface="Arial"/>
              </a:rPr>
              <a:t>RELEVANT ACTION</a:t>
            </a:r>
            <a:endParaRPr lang="en-US" sz="1300" b="1">
              <a:solidFill>
                <a:srgbClr val="FF90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>
              <a:solidFill>
                <a:srgbClr val="41407B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85C89-6DDB-888E-3D84-3172808CEAB3}"/>
              </a:ext>
            </a:extLst>
          </p:cNvPr>
          <p:cNvSpPr/>
          <p:nvPr/>
        </p:nvSpPr>
        <p:spPr>
          <a:xfrm>
            <a:off x="2940991" y="2865996"/>
            <a:ext cx="1604323" cy="6976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"/>
              </a:spcBef>
              <a:spcAft>
                <a:spcPts val="350"/>
              </a:spcAft>
            </a:pPr>
            <a:r>
              <a:rPr lang="en-US" sz="1300" b="1">
                <a:solidFill>
                  <a:srgbClr val="FF9009"/>
                </a:solidFill>
                <a:latin typeface="Arial"/>
                <a:cs typeface="Arial"/>
              </a:rPr>
              <a:t>RISK ASSESSMENT</a:t>
            </a:r>
            <a:endParaRPr lang="en-US"/>
          </a:p>
          <a:p>
            <a:endParaRPr lang="en-US" sz="1000">
              <a:solidFill>
                <a:srgbClr val="41407B"/>
              </a:solidFill>
            </a:endParaRPr>
          </a:p>
        </p:txBody>
      </p:sp>
      <p:pic>
        <p:nvPicPr>
          <p:cNvPr id="16" name="Picture 15" descr="A diagram of data security&#10;&#10;Description automatically generated">
            <a:extLst>
              <a:ext uri="{FF2B5EF4-FFF2-40B4-BE49-F238E27FC236}">
                <a16:creationId xmlns:a16="http://schemas.microsoft.com/office/drawing/2014/main" id="{3BC427A3-5074-85EB-2DB3-8DAFAF2891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6445" y="1383010"/>
            <a:ext cx="4602189" cy="4474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B8471A-5F23-ECF4-C0E4-F49E82D2B8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6" y="6420180"/>
            <a:ext cx="1526633" cy="260426"/>
          </a:xfrm>
          <a:prstGeom prst="rect">
            <a:avLst/>
          </a:prstGeom>
        </p:spPr>
      </p:pic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86C4FE31-0378-73F3-BECB-2ECD6B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143" y="636783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2024 Data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Spotlite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Inc. dba CYRISMA</a:t>
            </a:r>
          </a:p>
        </p:txBody>
      </p:sp>
    </p:spTree>
    <p:extLst>
      <p:ext uri="{BB962C8B-B14F-4D97-AF65-F5344CB8AC3E}">
        <p14:creationId xmlns:p14="http://schemas.microsoft.com/office/powerpoint/2010/main" val="38713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BF9AF44-AC59-C30F-7625-4E831E11E970}"/>
              </a:ext>
            </a:extLst>
          </p:cNvPr>
          <p:cNvSpPr/>
          <p:nvPr/>
        </p:nvSpPr>
        <p:spPr>
          <a:xfrm>
            <a:off x="9819187" y="4125779"/>
            <a:ext cx="1233057" cy="1236819"/>
          </a:xfrm>
          <a:prstGeom prst="ellipse">
            <a:avLst/>
          </a:prstGeom>
          <a:solidFill>
            <a:schemeClr val="bg1"/>
          </a:solidFill>
          <a:ln>
            <a:solidFill>
              <a:srgbClr val="ADB5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E04EB2-6C53-58F1-FE6D-F7A56C757588}"/>
              </a:ext>
            </a:extLst>
          </p:cNvPr>
          <p:cNvSpPr/>
          <p:nvPr/>
        </p:nvSpPr>
        <p:spPr>
          <a:xfrm>
            <a:off x="8363498" y="4159999"/>
            <a:ext cx="1233057" cy="1236819"/>
          </a:xfrm>
          <a:prstGeom prst="ellipse">
            <a:avLst/>
          </a:prstGeom>
          <a:solidFill>
            <a:schemeClr val="bg1"/>
          </a:solidFill>
          <a:ln>
            <a:solidFill>
              <a:srgbClr val="ADB5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7B4965-F3F3-D77B-5AB4-E1B2D1AD0B3F}"/>
              </a:ext>
            </a:extLst>
          </p:cNvPr>
          <p:cNvSpPr/>
          <p:nvPr/>
        </p:nvSpPr>
        <p:spPr>
          <a:xfrm>
            <a:off x="6876368" y="4168076"/>
            <a:ext cx="1233057" cy="1236819"/>
          </a:xfrm>
          <a:prstGeom prst="ellipse">
            <a:avLst/>
          </a:prstGeom>
          <a:solidFill>
            <a:schemeClr val="bg1"/>
          </a:solidFill>
          <a:ln>
            <a:solidFill>
              <a:srgbClr val="ADB5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D0E016-7038-0C02-B92C-E58374EB3F60}"/>
              </a:ext>
            </a:extLst>
          </p:cNvPr>
          <p:cNvSpPr/>
          <p:nvPr/>
        </p:nvSpPr>
        <p:spPr>
          <a:xfrm>
            <a:off x="9067046" y="2585497"/>
            <a:ext cx="1233057" cy="1236819"/>
          </a:xfrm>
          <a:prstGeom prst="ellipse">
            <a:avLst/>
          </a:prstGeom>
          <a:solidFill>
            <a:schemeClr val="bg1"/>
          </a:solidFill>
          <a:ln>
            <a:solidFill>
              <a:srgbClr val="ADB5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EFBDB5-E702-7A9C-2FCB-996582D39C49}"/>
              </a:ext>
            </a:extLst>
          </p:cNvPr>
          <p:cNvSpPr/>
          <p:nvPr/>
        </p:nvSpPr>
        <p:spPr>
          <a:xfrm>
            <a:off x="7617486" y="2593574"/>
            <a:ext cx="1233057" cy="1236819"/>
          </a:xfrm>
          <a:prstGeom prst="ellipse">
            <a:avLst/>
          </a:prstGeom>
          <a:solidFill>
            <a:schemeClr val="bg1"/>
          </a:solidFill>
          <a:ln>
            <a:solidFill>
              <a:srgbClr val="ADB5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505FB2-83C1-FDD3-193B-D3BC06885B04}"/>
              </a:ext>
            </a:extLst>
          </p:cNvPr>
          <p:cNvSpPr/>
          <p:nvPr/>
        </p:nvSpPr>
        <p:spPr>
          <a:xfrm>
            <a:off x="6131642" y="2648718"/>
            <a:ext cx="1233057" cy="1236819"/>
          </a:xfrm>
          <a:prstGeom prst="ellipse">
            <a:avLst/>
          </a:prstGeom>
          <a:solidFill>
            <a:schemeClr val="bg1"/>
          </a:solidFill>
          <a:ln>
            <a:solidFill>
              <a:srgbClr val="ADB5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DF050-EE45-4AFF-0485-638F5E23EFB1}"/>
              </a:ext>
            </a:extLst>
          </p:cNvPr>
          <p:cNvSpPr txBox="1"/>
          <p:nvPr/>
        </p:nvSpPr>
        <p:spPr>
          <a:xfrm>
            <a:off x="564974" y="1634556"/>
            <a:ext cx="527205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>
                <a:solidFill>
                  <a:srgbClr val="41407B"/>
                </a:solidFill>
                <a:latin typeface="Arial"/>
                <a:cs typeface="Arial"/>
              </a:rPr>
              <a:t>TACTICAL COMPLIANCE TRACKING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E61724-8B98-857F-4D21-ADDA649A8822}"/>
              </a:ext>
            </a:extLst>
          </p:cNvPr>
          <p:cNvSpPr txBox="1"/>
          <p:nvPr/>
        </p:nvSpPr>
        <p:spPr>
          <a:xfrm>
            <a:off x="535007" y="461399"/>
            <a:ext cx="3247284" cy="85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300">
                <a:solidFill>
                  <a:schemeClr val="accent2"/>
                </a:solidFill>
                <a:latin typeface="Arial"/>
                <a:cs typeface="Arial"/>
              </a:rPr>
              <a:t>COMPLIANCE</a:t>
            </a:r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3C4138-1574-0600-2333-50853109181E}"/>
              </a:ext>
            </a:extLst>
          </p:cNvPr>
          <p:cNvCxnSpPr>
            <a:cxnSpLocks/>
          </p:cNvCxnSpPr>
          <p:nvPr/>
        </p:nvCxnSpPr>
        <p:spPr>
          <a:xfrm>
            <a:off x="656942" y="1317136"/>
            <a:ext cx="1336471" cy="0"/>
          </a:xfrm>
          <a:prstGeom prst="line">
            <a:avLst/>
          </a:prstGeom>
          <a:ln w="12700">
            <a:solidFill>
              <a:srgbClr val="FF9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70EC64-E174-3857-6EC5-C14C6E65971A}"/>
              </a:ext>
            </a:extLst>
          </p:cNvPr>
          <p:cNvSpPr txBox="1"/>
          <p:nvPr/>
        </p:nvSpPr>
        <p:spPr>
          <a:xfrm>
            <a:off x="621035" y="2521220"/>
            <a:ext cx="388169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41407B"/>
                </a:solidFill>
                <a:cs typeface="Calibri" panose="020F0502020204030204"/>
              </a:rPr>
              <a:t>CYRISMA assists in tracking controls that you can </a:t>
            </a:r>
            <a:r>
              <a:rPr lang="en-US" sz="2400" b="1">
                <a:solidFill>
                  <a:srgbClr val="626ABA"/>
                </a:solidFill>
                <a:cs typeface="Calibri" panose="020F0502020204030204"/>
              </a:rPr>
              <a:t>implement from within the platform.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A4AF88-92DB-94B9-686A-650ADF7CC26E}"/>
              </a:ext>
            </a:extLst>
          </p:cNvPr>
          <p:cNvSpPr txBox="1"/>
          <p:nvPr/>
        </p:nvSpPr>
        <p:spPr>
          <a:xfrm>
            <a:off x="621035" y="4161322"/>
            <a:ext cx="4000214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41407B"/>
                </a:solidFill>
                <a:cs typeface="Calibri" panose="020F0502020204030204"/>
              </a:rPr>
              <a:t>It automatically recognizes and </a:t>
            </a:r>
            <a:r>
              <a:rPr lang="en-US" sz="2400" b="1">
                <a:solidFill>
                  <a:srgbClr val="626ABA"/>
                </a:solidFill>
                <a:cs typeface="Calibri" panose="020F0502020204030204"/>
              </a:rPr>
              <a:t>shows you actions taken against impacted controls. </a:t>
            </a:r>
          </a:p>
          <a:p>
            <a:pPr marL="742950" lvl="1" indent="-285750">
              <a:buFont typeface="Courier New"/>
              <a:buChar char="o"/>
            </a:pPr>
            <a:endParaRPr lang="en-US" sz="1400"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21437-CBE5-A7FB-8746-D2EE20235F97}"/>
              </a:ext>
            </a:extLst>
          </p:cNvPr>
          <p:cNvSpPr txBox="1"/>
          <p:nvPr/>
        </p:nvSpPr>
        <p:spPr>
          <a:xfrm>
            <a:off x="7628626" y="2950373"/>
            <a:ext cx="123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>
                <a:solidFill>
                  <a:srgbClr val="41407B"/>
                </a:solidFill>
              </a:rPr>
              <a:t>HIPAA</a:t>
            </a:r>
          </a:p>
          <a:p>
            <a:pPr algn="ctr"/>
            <a:r>
              <a:rPr lang="en-IN" sz="1400" b="1">
                <a:solidFill>
                  <a:srgbClr val="41407B"/>
                </a:solidFill>
              </a:rPr>
              <a:t>Security Rule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7FA813-104B-FD03-43B1-DDC92408E9DE}"/>
              </a:ext>
            </a:extLst>
          </p:cNvPr>
          <p:cNvSpPr txBox="1"/>
          <p:nvPr/>
        </p:nvSpPr>
        <p:spPr>
          <a:xfrm>
            <a:off x="9027305" y="3050017"/>
            <a:ext cx="133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>
                <a:solidFill>
                  <a:srgbClr val="41407B"/>
                </a:solidFill>
              </a:rPr>
              <a:t>NIST CSF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CB9FA3-9191-7EE3-4F1C-F1963626246E}"/>
              </a:ext>
            </a:extLst>
          </p:cNvPr>
          <p:cNvSpPr txBox="1"/>
          <p:nvPr/>
        </p:nvSpPr>
        <p:spPr>
          <a:xfrm>
            <a:off x="6836588" y="4524876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>
                <a:solidFill>
                  <a:srgbClr val="41407B"/>
                </a:solidFill>
              </a:rPr>
              <a:t>SOC 2 </a:t>
            </a:r>
          </a:p>
          <a:p>
            <a:pPr algn="ctr"/>
            <a:r>
              <a:rPr lang="en-IN" sz="1400" b="1">
                <a:solidFill>
                  <a:srgbClr val="41407B"/>
                </a:solidFill>
              </a:rPr>
              <a:t>Controls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075B68-BA7B-B0DA-E546-A729F438AA3C}"/>
              </a:ext>
            </a:extLst>
          </p:cNvPr>
          <p:cNvSpPr txBox="1"/>
          <p:nvPr/>
        </p:nvSpPr>
        <p:spPr>
          <a:xfrm>
            <a:off x="6093195" y="3005517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>
                <a:solidFill>
                  <a:srgbClr val="41407B"/>
                </a:solidFill>
              </a:rPr>
              <a:t>CIS Critical Controls v8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7FB37F-BCB7-7BD3-F6D0-AFFC99A0ACBE}"/>
              </a:ext>
            </a:extLst>
          </p:cNvPr>
          <p:cNvSpPr txBox="1"/>
          <p:nvPr/>
        </p:nvSpPr>
        <p:spPr>
          <a:xfrm>
            <a:off x="9793429" y="4516797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>
                <a:solidFill>
                  <a:srgbClr val="41407B"/>
                </a:solidFill>
              </a:rPr>
              <a:t>Essential Eight (Australia)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CA5C2D-9E7E-BFBB-0D61-02F2D3FBB04B}"/>
              </a:ext>
            </a:extLst>
          </p:cNvPr>
          <p:cNvSpPr txBox="1"/>
          <p:nvPr/>
        </p:nvSpPr>
        <p:spPr>
          <a:xfrm>
            <a:off x="8321098" y="4518971"/>
            <a:ext cx="13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>
                <a:solidFill>
                  <a:srgbClr val="41407B"/>
                </a:solidFill>
              </a:rPr>
              <a:t>UK Cyber Essentials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8F9C32-241D-B378-1199-645AACDE77C7}"/>
              </a:ext>
            </a:extLst>
          </p:cNvPr>
          <p:cNvSpPr txBox="1"/>
          <p:nvPr/>
        </p:nvSpPr>
        <p:spPr>
          <a:xfrm>
            <a:off x="5048776" y="1733289"/>
            <a:ext cx="630566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626ABA"/>
                </a:solidFill>
                <a:cs typeface="Calibri" panose="020F0502020204030204"/>
              </a:rPr>
              <a:t>Security Frameworks Covered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8CB19F-8120-31B4-DBAE-B6F527A5A110}"/>
              </a:ext>
            </a:extLst>
          </p:cNvPr>
          <p:cNvSpPr/>
          <p:nvPr/>
        </p:nvSpPr>
        <p:spPr>
          <a:xfrm>
            <a:off x="5389614" y="4159998"/>
            <a:ext cx="1233057" cy="1236819"/>
          </a:xfrm>
          <a:prstGeom prst="ellipse">
            <a:avLst/>
          </a:prstGeom>
          <a:solidFill>
            <a:schemeClr val="bg1"/>
          </a:solidFill>
          <a:ln>
            <a:solidFill>
              <a:srgbClr val="ADB5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0C0533-B185-BAED-C8C7-7298E39AC353}"/>
              </a:ext>
            </a:extLst>
          </p:cNvPr>
          <p:cNvSpPr txBox="1"/>
          <p:nvPr/>
        </p:nvSpPr>
        <p:spPr>
          <a:xfrm>
            <a:off x="5349833" y="4633844"/>
            <a:ext cx="133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>
                <a:solidFill>
                  <a:srgbClr val="41407B"/>
                </a:solidFill>
              </a:rPr>
              <a:t>PCI DSS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435A78-F407-BC8E-4779-89390CB1E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6" y="6420180"/>
            <a:ext cx="1526633" cy="260426"/>
          </a:xfrm>
          <a:prstGeom prst="rect">
            <a:avLst/>
          </a:prstGeom>
        </p:spPr>
      </p:pic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5FF8700A-FB6E-1BC5-8372-DF8B4F1B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143" y="636783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2024 Data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Spotlite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Inc. dba CYRISMA</a:t>
            </a:r>
          </a:p>
        </p:txBody>
      </p:sp>
    </p:spTree>
    <p:extLst>
      <p:ext uri="{BB962C8B-B14F-4D97-AF65-F5344CB8AC3E}">
        <p14:creationId xmlns:p14="http://schemas.microsoft.com/office/powerpoint/2010/main" val="73308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6FF13A-035D-5C62-A7E3-FD380EC3C418}"/>
              </a:ext>
            </a:extLst>
          </p:cNvPr>
          <p:cNvSpPr txBox="1"/>
          <p:nvPr/>
        </p:nvSpPr>
        <p:spPr>
          <a:xfrm>
            <a:off x="535006" y="461399"/>
            <a:ext cx="6963074" cy="85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300">
                <a:solidFill>
                  <a:schemeClr val="accent2"/>
                </a:solidFill>
                <a:latin typeface="Arial"/>
                <a:cs typeface="Arial"/>
              </a:rPr>
              <a:t>CUSTOMERS ASKING ABOUT AI?</a:t>
            </a:r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15A229-6E4B-D996-CFF4-70CD10D5BD0B}"/>
              </a:ext>
            </a:extLst>
          </p:cNvPr>
          <p:cNvCxnSpPr>
            <a:cxnSpLocks/>
          </p:cNvCxnSpPr>
          <p:nvPr/>
        </p:nvCxnSpPr>
        <p:spPr>
          <a:xfrm>
            <a:off x="656942" y="1317136"/>
            <a:ext cx="1336471" cy="0"/>
          </a:xfrm>
          <a:prstGeom prst="line">
            <a:avLst/>
          </a:prstGeom>
          <a:ln w="12700">
            <a:solidFill>
              <a:srgbClr val="FF9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AD27EA4-5058-DD75-0945-3FF93CF4AEB5}"/>
              </a:ext>
            </a:extLst>
          </p:cNvPr>
          <p:cNvSpPr txBox="1"/>
          <p:nvPr/>
        </p:nvSpPr>
        <p:spPr>
          <a:xfrm>
            <a:off x="535006" y="1560327"/>
            <a:ext cx="6475393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>
                <a:solidFill>
                  <a:srgbClr val="41407B"/>
                </a:solidFill>
                <a:latin typeface="Arial"/>
                <a:cs typeface="Arial"/>
              </a:rPr>
              <a:t>AI READINESS ASSESSMENTS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0D079-5FA8-EFF9-5BA5-BCAC03CF26AA}"/>
              </a:ext>
            </a:extLst>
          </p:cNvPr>
          <p:cNvSpPr txBox="1"/>
          <p:nvPr/>
        </p:nvSpPr>
        <p:spPr>
          <a:xfrm>
            <a:off x="808190" y="2438843"/>
            <a:ext cx="3295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>
                <a:solidFill>
                  <a:srgbClr val="626ABA"/>
                </a:solidFill>
              </a:rPr>
              <a:t>Utilize our Microsoft Copilot Readiness Assessment </a:t>
            </a:r>
            <a:r>
              <a:rPr lang="en-IN" sz="2400" b="1">
                <a:solidFill>
                  <a:srgbClr val="41407B"/>
                </a:solidFill>
              </a:rPr>
              <a:t>to discuss secure </a:t>
            </a:r>
            <a:r>
              <a:rPr lang="en-IN" sz="2400" b="1" err="1">
                <a:solidFill>
                  <a:srgbClr val="41407B"/>
                </a:solidFill>
              </a:rPr>
              <a:t>GenAI</a:t>
            </a:r>
            <a:r>
              <a:rPr lang="en-IN" sz="2400" b="1">
                <a:solidFill>
                  <a:srgbClr val="41407B"/>
                </a:solidFill>
              </a:rPr>
              <a:t> deployment.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CBF46-F6F2-0ED5-EA79-B35112E2B8B9}"/>
              </a:ext>
            </a:extLst>
          </p:cNvPr>
          <p:cNvSpPr txBox="1"/>
          <p:nvPr/>
        </p:nvSpPr>
        <p:spPr>
          <a:xfrm>
            <a:off x="4343914" y="3028045"/>
            <a:ext cx="157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>
                <a:solidFill>
                  <a:srgbClr val="626ABA"/>
                </a:solidFill>
              </a:rPr>
              <a:t>Compliance </a:t>
            </a:r>
            <a:r>
              <a:rPr lang="en-IN" sz="1400" b="1">
                <a:solidFill>
                  <a:srgbClr val="41407B"/>
                </a:solidFill>
              </a:rPr>
              <a:t>Questionnaire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D534B9-DBA6-5A5F-C168-AE1A9DCA56A6}"/>
              </a:ext>
            </a:extLst>
          </p:cNvPr>
          <p:cNvSpPr txBox="1"/>
          <p:nvPr/>
        </p:nvSpPr>
        <p:spPr>
          <a:xfrm>
            <a:off x="6681158" y="3046575"/>
            <a:ext cx="174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>
                <a:solidFill>
                  <a:srgbClr val="626ABA"/>
                </a:solidFill>
              </a:rPr>
              <a:t>Assign Questions </a:t>
            </a:r>
            <a:r>
              <a:rPr lang="en-IN" sz="1400" b="1">
                <a:solidFill>
                  <a:srgbClr val="41407B"/>
                </a:solidFill>
              </a:rPr>
              <a:t>To Team Members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1D4DC-BDEE-9E43-16F7-C1354BD8AAD6}"/>
              </a:ext>
            </a:extLst>
          </p:cNvPr>
          <p:cNvSpPr txBox="1"/>
          <p:nvPr/>
        </p:nvSpPr>
        <p:spPr>
          <a:xfrm>
            <a:off x="9188111" y="3046575"/>
            <a:ext cx="211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>
                <a:solidFill>
                  <a:srgbClr val="41407B"/>
                </a:solidFill>
              </a:rPr>
              <a:t>Upload </a:t>
            </a:r>
            <a:r>
              <a:rPr lang="en-IN" sz="1400" b="1">
                <a:solidFill>
                  <a:srgbClr val="626ABA"/>
                </a:solidFill>
              </a:rPr>
              <a:t>Supporting Documents </a:t>
            </a:r>
            <a:r>
              <a:rPr lang="en-IN" sz="1400" b="1">
                <a:solidFill>
                  <a:srgbClr val="41407B"/>
                </a:solidFill>
              </a:rPr>
              <a:t>/ Evidence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5682D5-5492-BDAE-7BC3-8451B5DA9FCA}"/>
              </a:ext>
            </a:extLst>
          </p:cNvPr>
          <p:cNvSpPr txBox="1"/>
          <p:nvPr/>
        </p:nvSpPr>
        <p:spPr>
          <a:xfrm>
            <a:off x="4101974" y="4584191"/>
            <a:ext cx="1994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>
                <a:solidFill>
                  <a:srgbClr val="41407B"/>
                </a:solidFill>
              </a:rPr>
              <a:t>Assessment Includes </a:t>
            </a:r>
            <a:r>
              <a:rPr lang="en-IN" sz="1400" b="1">
                <a:solidFill>
                  <a:srgbClr val="626ABA"/>
                </a:solidFill>
              </a:rPr>
              <a:t>M365 Sensitive Data Scan </a:t>
            </a:r>
            <a:r>
              <a:rPr lang="en-IN" sz="1400" b="1">
                <a:solidFill>
                  <a:srgbClr val="41407B"/>
                </a:solidFill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6C43B-4F5A-50F6-BD40-ECE2BB2432E2}"/>
              </a:ext>
            </a:extLst>
          </p:cNvPr>
          <p:cNvSpPr txBox="1"/>
          <p:nvPr/>
        </p:nvSpPr>
        <p:spPr>
          <a:xfrm>
            <a:off x="6682736" y="4584191"/>
            <a:ext cx="190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>
                <a:solidFill>
                  <a:srgbClr val="626ABA"/>
                </a:solidFill>
              </a:rPr>
              <a:t>Customize Conclusion </a:t>
            </a:r>
            <a:r>
              <a:rPr lang="en-IN" sz="1400" b="1">
                <a:solidFill>
                  <a:srgbClr val="41407B"/>
                </a:solidFill>
              </a:rPr>
              <a:t>&amp; Next Steps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1ED210-0663-3159-90CE-2DBB1DB4F9FF}"/>
              </a:ext>
            </a:extLst>
          </p:cNvPr>
          <p:cNvSpPr txBox="1"/>
          <p:nvPr/>
        </p:nvSpPr>
        <p:spPr>
          <a:xfrm>
            <a:off x="656942" y="5733847"/>
            <a:ext cx="7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>
                <a:solidFill>
                  <a:srgbClr val="626ABA"/>
                </a:solidFill>
              </a:rPr>
              <a:t>Strategic assessments for more </a:t>
            </a:r>
            <a:r>
              <a:rPr lang="en-IN" b="1">
                <a:solidFill>
                  <a:srgbClr val="41407B"/>
                </a:solidFill>
              </a:rPr>
              <a:t>major compliance frameworks coming in 2024!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66D7F0E-0108-207B-5BE1-552FDF30B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6062" y="2463513"/>
            <a:ext cx="482971" cy="48297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C9A69EE-04A9-393D-985A-F9255AE5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4453" y="2512669"/>
            <a:ext cx="440667" cy="44066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4F88F4D-2104-EEE1-A9E9-D121E90389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19261" y="2470365"/>
            <a:ext cx="482971" cy="48297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C0E805E-F970-A691-485E-2B7A0478A6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51633" y="4084551"/>
            <a:ext cx="479101" cy="44856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56FFDB7-4FD3-A040-0FF7-87BCC0F0A2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15235" y="4007981"/>
            <a:ext cx="479101" cy="4791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A100F3-76AB-2669-08A1-025E6957CF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6" y="6420180"/>
            <a:ext cx="1526633" cy="260426"/>
          </a:xfrm>
          <a:prstGeom prst="rect">
            <a:avLst/>
          </a:prstGeom>
        </p:spPr>
      </p:pic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8922D2BC-D514-5F38-2CF9-5EFC8833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143" y="636783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2024 Data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Spotlite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Inc. dba CYRISMA</a:t>
            </a:r>
          </a:p>
        </p:txBody>
      </p:sp>
    </p:spTree>
    <p:extLst>
      <p:ext uri="{BB962C8B-B14F-4D97-AF65-F5344CB8AC3E}">
        <p14:creationId xmlns:p14="http://schemas.microsoft.com/office/powerpoint/2010/main" val="110532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A5879A-DE62-0D09-70EA-3C47DB49F7EA}"/>
              </a:ext>
            </a:extLst>
          </p:cNvPr>
          <p:cNvSpPr txBox="1"/>
          <p:nvPr/>
        </p:nvSpPr>
        <p:spPr>
          <a:xfrm>
            <a:off x="628413" y="1736982"/>
            <a:ext cx="360484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41407B"/>
                </a:solidFill>
                <a:latin typeface="Arial"/>
                <a:cs typeface="Arial"/>
              </a:rPr>
              <a:t>Whether it's during an initial discovery meeting or a QBR, </a:t>
            </a:r>
            <a:r>
              <a:rPr lang="en-US" sz="2800" b="1">
                <a:solidFill>
                  <a:srgbClr val="626ABA"/>
                </a:solidFill>
                <a:latin typeface="Arial"/>
                <a:cs typeface="Arial"/>
              </a:rPr>
              <a:t>here’s how you can leverage our platform.</a:t>
            </a:r>
            <a:endParaRPr lang="en-US" sz="2800" b="1">
              <a:solidFill>
                <a:srgbClr val="626A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6DE3A-9B03-95A6-2A96-3932C41765EE}"/>
              </a:ext>
            </a:extLst>
          </p:cNvPr>
          <p:cNvSpPr txBox="1"/>
          <p:nvPr/>
        </p:nvSpPr>
        <p:spPr>
          <a:xfrm>
            <a:off x="569643" y="486801"/>
            <a:ext cx="11735548" cy="85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300">
                <a:solidFill>
                  <a:schemeClr val="accent2"/>
                </a:solidFill>
                <a:latin typeface="Arial"/>
                <a:cs typeface="Arial"/>
              </a:rPr>
              <a:t>HOW TO LEVERAGE CYRISMA AS A SALES TOOL</a:t>
            </a:r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B14259-5885-BDE5-79C2-8F3BA22C4CD5}"/>
              </a:ext>
            </a:extLst>
          </p:cNvPr>
          <p:cNvCxnSpPr>
            <a:cxnSpLocks/>
          </p:cNvCxnSpPr>
          <p:nvPr/>
        </p:nvCxnSpPr>
        <p:spPr>
          <a:xfrm>
            <a:off x="628413" y="1331935"/>
            <a:ext cx="1336471" cy="0"/>
          </a:xfrm>
          <a:prstGeom prst="line">
            <a:avLst/>
          </a:prstGeom>
          <a:ln w="12700">
            <a:solidFill>
              <a:srgbClr val="FF9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D93A551-EBBC-562E-6E6E-CD1C5626D258}"/>
              </a:ext>
            </a:extLst>
          </p:cNvPr>
          <p:cNvSpPr/>
          <p:nvPr/>
        </p:nvSpPr>
        <p:spPr>
          <a:xfrm>
            <a:off x="5212493" y="1825586"/>
            <a:ext cx="360484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"/>
              </a:spcBef>
              <a:spcAft>
                <a:spcPts val="350"/>
              </a:spcAft>
            </a:pPr>
            <a:r>
              <a:rPr lang="en-US" sz="1700" b="1">
                <a:solidFill>
                  <a:srgbClr val="41407B"/>
                </a:solidFill>
                <a:latin typeface="Arial"/>
                <a:cs typeface="Arial"/>
              </a:rPr>
              <a:t>External Scans </a:t>
            </a:r>
            <a:r>
              <a:rPr lang="en-US" sz="1700" b="1">
                <a:solidFill>
                  <a:srgbClr val="626ABA"/>
                </a:solidFill>
                <a:latin typeface="Arial"/>
                <a:cs typeface="Arial"/>
              </a:rPr>
              <a:t>for</a:t>
            </a:r>
            <a:r>
              <a:rPr lang="en-US"/>
              <a:t> </a:t>
            </a:r>
            <a:r>
              <a:rPr lang="en-US" sz="1700" b="1">
                <a:solidFill>
                  <a:srgbClr val="626ABA"/>
                </a:solidFill>
                <a:latin typeface="Arial"/>
                <a:cs typeface="Arial"/>
              </a:rPr>
              <a:t>prospecting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676A32-EC52-BB4A-534F-C483CB6E35C2}"/>
              </a:ext>
            </a:extLst>
          </p:cNvPr>
          <p:cNvSpPr/>
          <p:nvPr/>
        </p:nvSpPr>
        <p:spPr>
          <a:xfrm>
            <a:off x="5212493" y="4236779"/>
            <a:ext cx="2827883" cy="5591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"/>
              </a:spcBef>
              <a:spcAft>
                <a:spcPts val="350"/>
              </a:spcAft>
            </a:pPr>
            <a:r>
              <a:rPr lang="en-US" sz="1700" b="1">
                <a:solidFill>
                  <a:srgbClr val="626ABA"/>
                </a:solidFill>
                <a:latin typeface="Arial"/>
                <a:cs typeface="Arial"/>
              </a:rPr>
              <a:t>Leverage </a:t>
            </a:r>
            <a:r>
              <a:rPr lang="en-US" sz="1700" b="1">
                <a:solidFill>
                  <a:srgbClr val="41407B"/>
                </a:solidFill>
                <a:latin typeface="Arial"/>
                <a:cs typeface="Arial"/>
              </a:rPr>
              <a:t>POC instances</a:t>
            </a:r>
          </a:p>
          <a:p>
            <a:endParaRPr lang="en-US" sz="1000">
              <a:solidFill>
                <a:srgbClr val="41407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58522-22D8-9F63-7DDF-0484ACB1AD81}"/>
              </a:ext>
            </a:extLst>
          </p:cNvPr>
          <p:cNvSpPr txBox="1"/>
          <p:nvPr/>
        </p:nvSpPr>
        <p:spPr>
          <a:xfrm>
            <a:off x="5316129" y="3074463"/>
            <a:ext cx="21101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41407B"/>
                </a:solidFill>
                <a:cs typeface="Calibri" panose="020F0502020204030204"/>
              </a:rPr>
              <a:t>Ability to run </a:t>
            </a:r>
            <a:r>
              <a:rPr lang="en-US" sz="1400" b="1">
                <a:solidFill>
                  <a:srgbClr val="626ABA"/>
                </a:solidFill>
                <a:cs typeface="Calibri" panose="020F0502020204030204"/>
              </a:rPr>
              <a:t>External IP &amp; Web Application </a:t>
            </a:r>
            <a:r>
              <a:rPr lang="en-US" sz="1400" b="1">
                <a:solidFill>
                  <a:srgbClr val="41407B"/>
                </a:solidFill>
                <a:cs typeface="Calibri" panose="020F0502020204030204"/>
              </a:rPr>
              <a:t>scans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BAC92-1505-694E-AE95-77A925102D48}"/>
              </a:ext>
            </a:extLst>
          </p:cNvPr>
          <p:cNvSpPr txBox="1"/>
          <p:nvPr/>
        </p:nvSpPr>
        <p:spPr>
          <a:xfrm>
            <a:off x="5273040" y="5221369"/>
            <a:ext cx="245459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41407B"/>
                </a:solidFill>
                <a:cs typeface="Calibri" panose="020F0502020204030204"/>
              </a:rPr>
              <a:t>Create a temporary instance for up to </a:t>
            </a:r>
            <a:r>
              <a:rPr lang="en-US" sz="1400" b="1">
                <a:solidFill>
                  <a:srgbClr val="626ABA"/>
                </a:solidFill>
                <a:cs typeface="Calibri" panose="020F0502020204030204"/>
              </a:rPr>
              <a:t>30 days before being charged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57A6F8-746E-D20A-E5DF-8C10129729F5}"/>
              </a:ext>
            </a:extLst>
          </p:cNvPr>
          <p:cNvSpPr txBox="1"/>
          <p:nvPr/>
        </p:nvSpPr>
        <p:spPr>
          <a:xfrm>
            <a:off x="8346336" y="3074463"/>
            <a:ext cx="243217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626ABA"/>
                </a:solidFill>
                <a:cs typeface="Calibri" panose="020F0502020204030204"/>
              </a:rPr>
              <a:t>Agent-less External Scans </a:t>
            </a:r>
            <a:r>
              <a:rPr lang="en-US" sz="1400" b="1">
                <a:solidFill>
                  <a:srgbClr val="41407B"/>
                </a:solidFill>
                <a:cs typeface="Calibri" panose="020F0502020204030204"/>
              </a:rPr>
              <a:t>– Simply get permission &amp; information from your prospect to run the scans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658F5A-F6D0-184D-20AE-C1A93CE07FF7}"/>
              </a:ext>
            </a:extLst>
          </p:cNvPr>
          <p:cNvSpPr txBox="1"/>
          <p:nvPr/>
        </p:nvSpPr>
        <p:spPr>
          <a:xfrm>
            <a:off x="8346336" y="5223986"/>
            <a:ext cx="256550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41407B"/>
                </a:solidFill>
                <a:cs typeface="Calibri" panose="020F0502020204030204"/>
              </a:rPr>
              <a:t>Leverage POCs and new instances </a:t>
            </a:r>
            <a:r>
              <a:rPr lang="en-US" sz="1400" b="1">
                <a:solidFill>
                  <a:srgbClr val="626ABA"/>
                </a:solidFill>
                <a:cs typeface="Calibri" panose="020F0502020204030204"/>
              </a:rPr>
              <a:t>at the beginning of the month for maximum benefit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85DA6E9-D489-8E05-4CC9-879B45F6E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9812" y="2426662"/>
            <a:ext cx="536622" cy="53662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2B06453-972D-911B-BEC7-6A82AFC9C21D}"/>
              </a:ext>
            </a:extLst>
          </p:cNvPr>
          <p:cNvGrpSpPr/>
          <p:nvPr/>
        </p:nvGrpSpPr>
        <p:grpSpPr>
          <a:xfrm>
            <a:off x="9043797" y="2394414"/>
            <a:ext cx="645836" cy="643420"/>
            <a:chOff x="7168128" y="1619199"/>
            <a:chExt cx="767421" cy="767421"/>
          </a:xfrm>
          <a:solidFill>
            <a:srgbClr val="626ABA"/>
          </a:solidFill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8BDD798-41A5-54DA-1BFF-89A7B8A40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68128" y="1619199"/>
              <a:ext cx="767421" cy="767421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F0FC24-B807-DC15-179B-81FFF612A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44246" y="1919490"/>
              <a:ext cx="215184" cy="215184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9BD7A485-381D-9AE6-F6C2-95A65CF262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89812" y="4687969"/>
            <a:ext cx="533400" cy="533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520FF29-FCF4-AB9B-3C74-9516E199D6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98585" y="4635865"/>
            <a:ext cx="463838" cy="4638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C10A05-AF70-3A0B-60F4-FB7E357FC9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6" y="6420180"/>
            <a:ext cx="1526633" cy="260426"/>
          </a:xfrm>
          <a:prstGeom prst="rect">
            <a:avLst/>
          </a:prstGeom>
        </p:spPr>
      </p:pic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0A6FFFBF-BEFE-B962-7623-EBE3BB0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143" y="636783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2024 Data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Spotlite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Inc. dba CYRISMA</a:t>
            </a:r>
          </a:p>
        </p:txBody>
      </p:sp>
    </p:spTree>
    <p:extLst>
      <p:ext uri="{BB962C8B-B14F-4D97-AF65-F5344CB8AC3E}">
        <p14:creationId xmlns:p14="http://schemas.microsoft.com/office/powerpoint/2010/main" val="187946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38A890-BFEB-BE95-44D9-13A8FF8B17DB}"/>
              </a:ext>
            </a:extLst>
          </p:cNvPr>
          <p:cNvSpPr txBox="1"/>
          <p:nvPr/>
        </p:nvSpPr>
        <p:spPr>
          <a:xfrm>
            <a:off x="676211" y="2049919"/>
            <a:ext cx="3944280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41407B"/>
                </a:solidFill>
                <a:latin typeface="Arial"/>
                <a:cs typeface="Arial"/>
              </a:rPr>
              <a:t>For initial discovery conversations, </a:t>
            </a:r>
            <a:r>
              <a:rPr lang="en-US" sz="2800" b="1">
                <a:solidFill>
                  <a:srgbClr val="626ABA"/>
                </a:solidFill>
                <a:latin typeface="Arial"/>
                <a:cs typeface="Arial"/>
              </a:rPr>
              <a:t>offer a free scan to identify gaps</a:t>
            </a:r>
            <a:r>
              <a:rPr lang="en-US" sz="2800" b="1">
                <a:solidFill>
                  <a:srgbClr val="41407B"/>
                </a:solidFill>
                <a:latin typeface="Arial"/>
                <a:cs typeface="Arial"/>
              </a:rPr>
              <a:t> in security for the customer.</a:t>
            </a:r>
            <a:endParaRPr lang="en-US" sz="2800" b="1">
              <a:solidFill>
                <a:srgbClr val="4140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BEC00-B013-AF25-5F3B-4355F108B5FA}"/>
              </a:ext>
            </a:extLst>
          </p:cNvPr>
          <p:cNvSpPr txBox="1"/>
          <p:nvPr/>
        </p:nvSpPr>
        <p:spPr>
          <a:xfrm>
            <a:off x="590425" y="578739"/>
            <a:ext cx="11735548" cy="85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300">
                <a:solidFill>
                  <a:schemeClr val="accent2"/>
                </a:solidFill>
                <a:latin typeface="Arial"/>
                <a:cs typeface="Arial"/>
              </a:rPr>
              <a:t>HOW TO SELL: FREE SCAN METHOD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FA9EC1-899E-9AF4-AF3B-35CCE9164420}"/>
              </a:ext>
            </a:extLst>
          </p:cNvPr>
          <p:cNvCxnSpPr>
            <a:cxnSpLocks/>
          </p:cNvCxnSpPr>
          <p:nvPr/>
        </p:nvCxnSpPr>
        <p:spPr>
          <a:xfrm>
            <a:off x="727363" y="1434476"/>
            <a:ext cx="1336471" cy="0"/>
          </a:xfrm>
          <a:prstGeom prst="line">
            <a:avLst/>
          </a:prstGeom>
          <a:ln w="12700">
            <a:solidFill>
              <a:srgbClr val="FF9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02BBDD-3A2E-EFDD-CF8E-2E1C42C970EE}"/>
              </a:ext>
            </a:extLst>
          </p:cNvPr>
          <p:cNvSpPr txBox="1"/>
          <p:nvPr/>
        </p:nvSpPr>
        <p:spPr>
          <a:xfrm>
            <a:off x="5063837" y="3334452"/>
            <a:ext cx="2045856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626ABA"/>
                </a:solidFill>
                <a:latin typeface="Arial"/>
                <a:cs typeface="Segoe UI"/>
              </a:rPr>
              <a:t>Leverage 30-day consultation </a:t>
            </a:r>
            <a:r>
              <a:rPr lang="en-US" sz="1400" b="1">
                <a:solidFill>
                  <a:srgbClr val="41407B"/>
                </a:solidFill>
                <a:latin typeface="Arial"/>
                <a:cs typeface="Segoe UI"/>
              </a:rPr>
              <a:t>instance to perform scans</a:t>
            </a:r>
          </a:p>
          <a:p>
            <a:r>
              <a:rPr lang="en-US" sz="1000">
                <a:cs typeface="Segoe UI"/>
              </a:rPr>
              <a:t>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481A6-E978-7337-4898-500A64218FED}"/>
              </a:ext>
            </a:extLst>
          </p:cNvPr>
          <p:cNvSpPr txBox="1"/>
          <p:nvPr/>
        </p:nvSpPr>
        <p:spPr>
          <a:xfrm>
            <a:off x="7422575" y="3334452"/>
            <a:ext cx="181032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626ABA"/>
                </a:solidFill>
                <a:latin typeface="Arial"/>
                <a:cs typeface="Segoe UI"/>
              </a:rPr>
              <a:t>Present the report </a:t>
            </a:r>
            <a:r>
              <a:rPr lang="en-US" sz="1400" b="1">
                <a:solidFill>
                  <a:srgbClr val="41407B"/>
                </a:solidFill>
                <a:latin typeface="Arial"/>
                <a:cs typeface="Segoe UI"/>
              </a:rPr>
              <a:t>to your customer or prospect.</a:t>
            </a:r>
            <a:r>
              <a:rPr lang="en-US" sz="1400" b="1">
                <a:solidFill>
                  <a:srgbClr val="41407B"/>
                </a:solidFill>
                <a:cs typeface="Segoe UI"/>
              </a:rPr>
              <a:t>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4B20E-905E-EE6A-F358-523C12588384}"/>
              </a:ext>
            </a:extLst>
          </p:cNvPr>
          <p:cNvSpPr txBox="1"/>
          <p:nvPr/>
        </p:nvSpPr>
        <p:spPr>
          <a:xfrm>
            <a:off x="727363" y="4899508"/>
            <a:ext cx="10467109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41407B"/>
                </a:solidFill>
                <a:latin typeface="Arial"/>
                <a:cs typeface="Segoe UI"/>
              </a:rPr>
              <a:t>Pro Tip: </a:t>
            </a:r>
            <a:r>
              <a:rPr lang="en-US" sz="1400" b="1">
                <a:solidFill>
                  <a:srgbClr val="626ABA"/>
                </a:solidFill>
                <a:latin typeface="Arial"/>
                <a:cs typeface="Segoe UI"/>
              </a:rPr>
              <a:t>Always lead the Professional Service engagement to a Managed Service Agreement </a:t>
            </a:r>
            <a:r>
              <a:rPr lang="en-US" sz="1400" b="1">
                <a:solidFill>
                  <a:srgbClr val="41407B"/>
                </a:solidFill>
                <a:latin typeface="Arial"/>
                <a:cs typeface="Segoe UI"/>
              </a:rPr>
              <a:t>or Security Stack conversation. Include the remediation as part of your Security Stack </a:t>
            </a:r>
            <a:r>
              <a:rPr lang="en-US" sz="1400" b="1">
                <a:solidFill>
                  <a:srgbClr val="41407B"/>
                </a:solidFill>
                <a:latin typeface="Arial"/>
                <a:cs typeface="Arial"/>
              </a:rPr>
              <a:t>(see next slide to learn how).</a:t>
            </a:r>
            <a:endParaRPr lang="en-US" sz="1400" b="1">
              <a:solidFill>
                <a:srgbClr val="41407B"/>
              </a:solidFill>
            </a:endParaRPr>
          </a:p>
          <a:p>
            <a:r>
              <a:rPr lang="en-US" sz="1000">
                <a:cs typeface="Segoe UI"/>
              </a:rPr>
              <a:t>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A50F2-127E-3C7B-F658-6EE300C72C0E}"/>
              </a:ext>
            </a:extLst>
          </p:cNvPr>
          <p:cNvSpPr txBox="1"/>
          <p:nvPr/>
        </p:nvSpPr>
        <p:spPr>
          <a:xfrm>
            <a:off x="9545585" y="3334452"/>
            <a:ext cx="223750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626ABA"/>
                </a:solidFill>
                <a:latin typeface="Arial"/>
                <a:cs typeface="Segoe UI"/>
              </a:rPr>
              <a:t>Lead to a Professional Service engagement or </a:t>
            </a:r>
            <a:r>
              <a:rPr lang="en-US" sz="1400" b="1">
                <a:solidFill>
                  <a:srgbClr val="41407B"/>
                </a:solidFill>
                <a:latin typeface="Arial"/>
                <a:cs typeface="Segoe UI"/>
              </a:rPr>
              <a:t>Managed Service Agreement</a:t>
            </a:r>
            <a:endParaRPr lang="en-US" sz="1400" b="1">
              <a:solidFill>
                <a:srgbClr val="41407B"/>
              </a:solidFill>
              <a:cs typeface="Segoe UI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96BDC78-80B2-5D6F-5D69-42824FACD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5591" y="2414061"/>
            <a:ext cx="627802" cy="62780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8CFE71E-A86C-0054-5E6A-149367C56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0361" y="2440969"/>
            <a:ext cx="573985" cy="57398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822F0AD-98E0-D62A-B860-7A38C8DC9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7056" y="2351745"/>
            <a:ext cx="732119" cy="732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A27709-2E44-B894-339E-B254ABA2A3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6" y="6420180"/>
            <a:ext cx="1526633" cy="260426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EF55260-4C6D-6FD1-040D-1D876224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143" y="636783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2024 Data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Spotlite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Inc. dba CYRISMA</a:t>
            </a:r>
          </a:p>
        </p:txBody>
      </p:sp>
    </p:spTree>
    <p:extLst>
      <p:ext uri="{BB962C8B-B14F-4D97-AF65-F5344CB8AC3E}">
        <p14:creationId xmlns:p14="http://schemas.microsoft.com/office/powerpoint/2010/main" val="12024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11E69-A92D-7A95-0AF9-EE1BF7188005}"/>
              </a:ext>
            </a:extLst>
          </p:cNvPr>
          <p:cNvSpPr txBox="1"/>
          <p:nvPr/>
        </p:nvSpPr>
        <p:spPr>
          <a:xfrm>
            <a:off x="593498" y="1810557"/>
            <a:ext cx="2827884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>
                <a:solidFill>
                  <a:srgbClr val="41407B"/>
                </a:solidFill>
                <a:latin typeface="Arial"/>
                <a:cs typeface="Arial"/>
              </a:rPr>
              <a:t>Use CYRISMA for </a:t>
            </a:r>
            <a:r>
              <a:rPr lang="en-US" sz="2200" b="1">
                <a:solidFill>
                  <a:srgbClr val="41407B"/>
                </a:solidFill>
                <a:latin typeface="Arial"/>
                <a:ea typeface="+mn-lt"/>
                <a:cs typeface="Arial"/>
              </a:rPr>
              <a:t>regular</a:t>
            </a:r>
            <a:r>
              <a:rPr lang="en-US" sz="2200" b="1">
                <a:solidFill>
                  <a:srgbClr val="41407B"/>
                </a:solidFill>
                <a:latin typeface="Arial"/>
                <a:cs typeface="Arial"/>
              </a:rPr>
              <a:t> </a:t>
            </a:r>
          </a:p>
          <a:p>
            <a:r>
              <a:rPr lang="en-US" sz="2200" b="1">
                <a:solidFill>
                  <a:srgbClr val="41407B"/>
                </a:solidFill>
                <a:latin typeface="Arial"/>
                <a:cs typeface="Arial"/>
              </a:rPr>
              <a:t>vulnerability scans </a:t>
            </a:r>
          </a:p>
          <a:p>
            <a:r>
              <a:rPr lang="en-US" sz="2200" b="1">
                <a:solidFill>
                  <a:srgbClr val="41407B"/>
                </a:solidFill>
                <a:latin typeface="Arial"/>
                <a:cs typeface="Arial"/>
              </a:rPr>
              <a:t>&amp; overall risk assessments as </a:t>
            </a:r>
            <a:r>
              <a:rPr lang="en-US" sz="2200" b="1">
                <a:solidFill>
                  <a:srgbClr val="626ABA"/>
                </a:solidFill>
                <a:latin typeface="Arial"/>
                <a:cs typeface="Arial"/>
              </a:rPr>
              <a:t>part of your security stack. Focus on value selling.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BFAAB-A953-EA47-FA7D-21ACBD6D3AF3}"/>
              </a:ext>
            </a:extLst>
          </p:cNvPr>
          <p:cNvSpPr txBox="1"/>
          <p:nvPr/>
        </p:nvSpPr>
        <p:spPr>
          <a:xfrm>
            <a:off x="590425" y="528525"/>
            <a:ext cx="11735548" cy="85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300">
                <a:solidFill>
                  <a:schemeClr val="accent2"/>
                </a:solidFill>
                <a:latin typeface="Arial"/>
                <a:cs typeface="Arial"/>
              </a:rPr>
              <a:t>HOW TO SELL: VALUE SELLING METHOD</a:t>
            </a:r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3BA505-63BA-7BB8-5613-7EA6CD54902F}"/>
              </a:ext>
            </a:extLst>
          </p:cNvPr>
          <p:cNvCxnSpPr>
            <a:cxnSpLocks/>
          </p:cNvCxnSpPr>
          <p:nvPr/>
        </p:nvCxnSpPr>
        <p:spPr>
          <a:xfrm>
            <a:off x="667896" y="1312507"/>
            <a:ext cx="1336471" cy="0"/>
          </a:xfrm>
          <a:prstGeom prst="line">
            <a:avLst/>
          </a:prstGeom>
          <a:ln w="12700">
            <a:solidFill>
              <a:srgbClr val="FF9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180B94F-09CA-68AB-DC02-E5548931CAAE}"/>
              </a:ext>
            </a:extLst>
          </p:cNvPr>
          <p:cNvSpPr/>
          <p:nvPr/>
        </p:nvSpPr>
        <p:spPr>
          <a:xfrm>
            <a:off x="3651766" y="1813226"/>
            <a:ext cx="1761166" cy="10823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"/>
              </a:spcBef>
              <a:spcAft>
                <a:spcPts val="350"/>
              </a:spcAft>
            </a:pPr>
            <a:r>
              <a:rPr lang="en-US" sz="1700" b="1">
                <a:solidFill>
                  <a:srgbClr val="626ABA"/>
                </a:solidFill>
                <a:latin typeface="Arial"/>
                <a:cs typeface="Arial"/>
              </a:rPr>
              <a:t>Continuous scans </a:t>
            </a:r>
            <a:r>
              <a:rPr lang="en-US" sz="1700" b="1">
                <a:solidFill>
                  <a:srgbClr val="41407B"/>
                </a:solidFill>
                <a:latin typeface="Arial"/>
                <a:cs typeface="Arial"/>
              </a:rPr>
              <a:t>as part of a stack</a:t>
            </a:r>
          </a:p>
          <a:p>
            <a:endParaRPr lang="en-US" sz="1000">
              <a:solidFill>
                <a:srgbClr val="41407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0426B5-48D2-9A0E-21F5-3B770E6D81C1}"/>
              </a:ext>
            </a:extLst>
          </p:cNvPr>
          <p:cNvSpPr/>
          <p:nvPr/>
        </p:nvSpPr>
        <p:spPr>
          <a:xfrm>
            <a:off x="9278824" y="1829112"/>
            <a:ext cx="2285562" cy="10823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"/>
              </a:spcBef>
              <a:spcAft>
                <a:spcPts val="350"/>
              </a:spcAft>
            </a:pPr>
            <a:r>
              <a:rPr lang="en-US" sz="1700" b="1">
                <a:solidFill>
                  <a:srgbClr val="626ABA"/>
                </a:solidFill>
                <a:latin typeface="Arial"/>
                <a:cs typeface="Arial"/>
              </a:rPr>
              <a:t>Create success milestones </a:t>
            </a:r>
            <a:r>
              <a:rPr lang="en-US" sz="1700" b="1">
                <a:solidFill>
                  <a:srgbClr val="41407B"/>
                </a:solidFill>
                <a:latin typeface="Arial"/>
                <a:cs typeface="Arial"/>
              </a:rPr>
              <a:t>for the customer </a:t>
            </a:r>
          </a:p>
          <a:p>
            <a:endParaRPr lang="en-US" sz="1000">
              <a:solidFill>
                <a:srgbClr val="41407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6A2E58-BA1F-D073-9453-6DD39FCB2CD5}"/>
              </a:ext>
            </a:extLst>
          </p:cNvPr>
          <p:cNvSpPr txBox="1"/>
          <p:nvPr/>
        </p:nvSpPr>
        <p:spPr>
          <a:xfrm>
            <a:off x="5657504" y="1810557"/>
            <a:ext cx="1473431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b="1">
                <a:solidFill>
                  <a:srgbClr val="41407B"/>
                </a:solidFill>
                <a:latin typeface="Arial"/>
                <a:cs typeface="Arial"/>
              </a:rPr>
              <a:t>Lean in on </a:t>
            </a:r>
            <a:r>
              <a:rPr lang="en-US" sz="1700" b="1">
                <a:solidFill>
                  <a:srgbClr val="626ABA"/>
                </a:solidFill>
                <a:latin typeface="Arial"/>
                <a:cs typeface="Arial"/>
              </a:rPr>
              <a:t>compliance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DEF5E0-A791-9F81-87E4-FC469BCFB05E}"/>
              </a:ext>
            </a:extLst>
          </p:cNvPr>
          <p:cNvSpPr txBox="1"/>
          <p:nvPr/>
        </p:nvSpPr>
        <p:spPr>
          <a:xfrm>
            <a:off x="3497143" y="4354462"/>
            <a:ext cx="187438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41407B"/>
                </a:solidFill>
                <a:cs typeface="Calibri" panose="020F0502020204030204"/>
              </a:rPr>
              <a:t>Perform regular scans; help clients </a:t>
            </a:r>
            <a:r>
              <a:rPr lang="en-US" sz="1400">
                <a:solidFill>
                  <a:srgbClr val="626ABA"/>
                </a:solidFill>
                <a:cs typeface="Calibri" panose="020F0502020204030204"/>
              </a:rPr>
              <a:t>identify vulnerabilities as they are published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76694-A63E-A137-7734-E165D28F7562}"/>
              </a:ext>
            </a:extLst>
          </p:cNvPr>
          <p:cNvSpPr txBox="1"/>
          <p:nvPr/>
        </p:nvSpPr>
        <p:spPr>
          <a:xfrm>
            <a:off x="5481762" y="4354462"/>
            <a:ext cx="1749894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41407B"/>
                </a:solidFill>
                <a:cs typeface="Calibri" panose="020F0502020204030204"/>
              </a:rPr>
              <a:t>Compliance needs often change due to </a:t>
            </a:r>
            <a:r>
              <a:rPr lang="en-US" sz="1400">
                <a:solidFill>
                  <a:srgbClr val="626ABA"/>
                </a:solidFill>
                <a:cs typeface="Calibri" panose="020F0502020204030204"/>
              </a:rPr>
              <a:t>breaches, or new regulatory or client requirements</a:t>
            </a:r>
          </a:p>
          <a:p>
            <a:pPr marL="742950" lvl="1" indent="-285750">
              <a:buFont typeface="Courier New"/>
              <a:buChar char="o"/>
            </a:pPr>
            <a:endParaRPr lang="en-US" sz="1400" b="1">
              <a:solidFill>
                <a:srgbClr val="41407B"/>
              </a:solidFill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endParaRPr lang="en-US" sz="1400" b="1">
              <a:solidFill>
                <a:srgbClr val="41407B"/>
              </a:solidFill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26D75E-7555-4B24-89B3-3168CBAD7A57}"/>
              </a:ext>
            </a:extLst>
          </p:cNvPr>
          <p:cNvSpPr txBox="1"/>
          <p:nvPr/>
        </p:nvSpPr>
        <p:spPr>
          <a:xfrm>
            <a:off x="7341896" y="4354462"/>
            <a:ext cx="1861559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41407B"/>
                </a:solidFill>
                <a:cs typeface="Calibri" panose="020F0502020204030204"/>
              </a:rPr>
              <a:t>Leverage risk monetization to help visualize </a:t>
            </a:r>
            <a:r>
              <a:rPr lang="en-US" sz="1400">
                <a:solidFill>
                  <a:srgbClr val="626ABA"/>
                </a:solidFill>
                <a:cs typeface="Calibri" panose="020F0502020204030204"/>
              </a:rPr>
              <a:t>monetary impact of potential breaches</a:t>
            </a:r>
          </a:p>
          <a:p>
            <a:pPr marL="742950" lvl="1" indent="-285750">
              <a:buFont typeface="Courier New"/>
              <a:buChar char="o"/>
            </a:pPr>
            <a:endParaRPr lang="en-US" sz="1400"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endParaRPr lang="en-US" sz="1400"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C17BA6-3FE8-B4C6-42D0-CA85FACD2F26}"/>
              </a:ext>
            </a:extLst>
          </p:cNvPr>
          <p:cNvSpPr txBox="1"/>
          <p:nvPr/>
        </p:nvSpPr>
        <p:spPr>
          <a:xfrm>
            <a:off x="7379015" y="1810557"/>
            <a:ext cx="1655618" cy="87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b="1">
                <a:solidFill>
                  <a:srgbClr val="626ABA"/>
                </a:solidFill>
                <a:latin typeface="Arial"/>
                <a:cs typeface="Arial"/>
              </a:rPr>
              <a:t>Quantify risk in </a:t>
            </a:r>
            <a:r>
              <a:rPr lang="en-US" sz="1700" b="1">
                <a:solidFill>
                  <a:srgbClr val="41407B"/>
                </a:solidFill>
                <a:latin typeface="Arial"/>
                <a:cs typeface="Arial"/>
              </a:rPr>
              <a:t>monetary terms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87C0B0-5FFC-622C-A897-E702A91A11D5}"/>
              </a:ext>
            </a:extLst>
          </p:cNvPr>
          <p:cNvSpPr txBox="1"/>
          <p:nvPr/>
        </p:nvSpPr>
        <p:spPr>
          <a:xfrm>
            <a:off x="9278824" y="4354462"/>
            <a:ext cx="2021893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41407B"/>
                </a:solidFill>
                <a:cs typeface="Calibri" panose="020F0502020204030204"/>
              </a:rPr>
              <a:t>Use risk grades to track &amp; show progress over time. </a:t>
            </a:r>
            <a:r>
              <a:rPr lang="en-US" sz="1400">
                <a:solidFill>
                  <a:srgbClr val="626ABA"/>
                </a:solidFill>
                <a:cs typeface="Calibri" panose="020F0502020204030204"/>
              </a:rPr>
              <a:t>The goal is measurable improvement</a:t>
            </a:r>
          </a:p>
          <a:p>
            <a:pPr marL="742950" lvl="1" indent="-285750">
              <a:buFont typeface="Courier New"/>
              <a:buChar char="o"/>
            </a:pPr>
            <a:endParaRPr lang="en-US" sz="1400">
              <a:solidFill>
                <a:srgbClr val="626ABA"/>
              </a:solidFill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endParaRPr lang="en-US" sz="1400">
              <a:cs typeface="Calibri" panose="020F0502020204030204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D7732C6-54F3-2FAF-B399-8CD627D4B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367" y="3174315"/>
            <a:ext cx="651181" cy="65118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ABBC46B-3EA7-7EA9-EB80-9091A6053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9036" y="3124872"/>
            <a:ext cx="718205" cy="71820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6D767FA-6927-A6F7-B197-4339DCF6E2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72177" y="3138546"/>
            <a:ext cx="651181" cy="65118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F0C1793-99F5-DB32-C023-5C0BD22B0B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36493" y="3158716"/>
            <a:ext cx="718206" cy="7182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D2E87C-3CB3-8453-A1EA-0EEBD24DA9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6" y="6420180"/>
            <a:ext cx="1526633" cy="260426"/>
          </a:xfrm>
          <a:prstGeom prst="rect">
            <a:avLst/>
          </a:prstGeom>
        </p:spPr>
      </p:pic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8DB7FFF9-42D4-CE0F-3E7C-C4A7BE1F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143" y="636783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2024 Data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Spotlite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Inc. dba CYRISMA</a:t>
            </a:r>
          </a:p>
        </p:txBody>
      </p:sp>
    </p:spTree>
    <p:extLst>
      <p:ext uri="{BB962C8B-B14F-4D97-AF65-F5344CB8AC3E}">
        <p14:creationId xmlns:p14="http://schemas.microsoft.com/office/powerpoint/2010/main" val="103032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BE93F1-34CF-D90D-DBE0-0A8961D79A36}"/>
              </a:ext>
            </a:extLst>
          </p:cNvPr>
          <p:cNvSpPr txBox="1"/>
          <p:nvPr/>
        </p:nvSpPr>
        <p:spPr>
          <a:xfrm>
            <a:off x="797663" y="2451942"/>
            <a:ext cx="3243114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900" b="1">
                <a:solidFill>
                  <a:srgbClr val="41407B"/>
                </a:solidFill>
                <a:latin typeface="Arial"/>
                <a:cs typeface="Arial"/>
              </a:rPr>
              <a:t>CYRISMA can give you the data, but</a:t>
            </a:r>
            <a:r>
              <a:rPr lang="en-US" sz="2900" b="1">
                <a:solidFill>
                  <a:srgbClr val="626ABA"/>
                </a:solidFill>
                <a:latin typeface="Arial"/>
                <a:cs typeface="Arial"/>
              </a:rPr>
              <a:t> what will YOU do with it as an MSP?</a:t>
            </a:r>
          </a:p>
          <a:p>
            <a:endParaRPr lang="en-US" sz="2000" b="1">
              <a:solidFill>
                <a:srgbClr val="41407B"/>
              </a:solidFill>
              <a:latin typeface="Arial"/>
              <a:cs typeface="Arial"/>
            </a:endParaRPr>
          </a:p>
          <a:p>
            <a:endParaRPr lang="en-US" sz="2000" b="1">
              <a:solidFill>
                <a:srgbClr val="41407B"/>
              </a:solidFill>
              <a:latin typeface="Arial"/>
              <a:cs typeface="Arial"/>
            </a:endParaRPr>
          </a:p>
          <a:p>
            <a:r>
              <a:rPr lang="en-US" sz="2000" b="1">
                <a:solidFill>
                  <a:srgbClr val="41407B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EACD3-8076-04FF-1DE5-946A978ECBE1}"/>
              </a:ext>
            </a:extLst>
          </p:cNvPr>
          <p:cNvSpPr txBox="1"/>
          <p:nvPr/>
        </p:nvSpPr>
        <p:spPr>
          <a:xfrm>
            <a:off x="581716" y="850454"/>
            <a:ext cx="11735548" cy="85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spc="300">
                <a:solidFill>
                  <a:schemeClr val="accent2"/>
                </a:solidFill>
                <a:latin typeface="Arial"/>
                <a:cs typeface="Arial"/>
              </a:rPr>
              <a:t>HOW DO YOU BRING VALUE TO YOUR CUSTOMER?</a:t>
            </a:r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6A14C7-2CF9-F35C-8710-37A1DC034FF0}"/>
              </a:ext>
            </a:extLst>
          </p:cNvPr>
          <p:cNvCxnSpPr>
            <a:cxnSpLocks/>
          </p:cNvCxnSpPr>
          <p:nvPr/>
        </p:nvCxnSpPr>
        <p:spPr>
          <a:xfrm>
            <a:off x="681654" y="1642044"/>
            <a:ext cx="1336471" cy="0"/>
          </a:xfrm>
          <a:prstGeom prst="line">
            <a:avLst/>
          </a:prstGeom>
          <a:ln w="12700">
            <a:solidFill>
              <a:srgbClr val="FF9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244A559-A079-ECB0-2308-67EA96C6FDE6}"/>
              </a:ext>
            </a:extLst>
          </p:cNvPr>
          <p:cNvSpPr/>
          <p:nvPr/>
        </p:nvSpPr>
        <p:spPr>
          <a:xfrm>
            <a:off x="4413648" y="3957838"/>
            <a:ext cx="2280678" cy="11592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"/>
              </a:spcBef>
              <a:spcAft>
                <a:spcPts val="350"/>
              </a:spcAft>
            </a:pPr>
            <a:r>
              <a:rPr lang="en-US" sz="1400" b="1">
                <a:solidFill>
                  <a:srgbClr val="626ABA"/>
                </a:solidFill>
                <a:latin typeface="Arial"/>
                <a:cs typeface="Arial"/>
              </a:rPr>
              <a:t>Create a security package </a:t>
            </a:r>
            <a:r>
              <a:rPr lang="en-US" sz="1400" b="1">
                <a:solidFill>
                  <a:srgbClr val="41407B"/>
                </a:solidFill>
                <a:latin typeface="Arial"/>
                <a:cs typeface="Arial"/>
              </a:rPr>
              <a:t>for your client with assessments on a REGULAR basis</a:t>
            </a:r>
          </a:p>
          <a:p>
            <a:endParaRPr lang="en-US" sz="1000">
              <a:solidFill>
                <a:srgbClr val="41407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64AB0C-1D5F-1256-DA1E-047FCD73D154}"/>
              </a:ext>
            </a:extLst>
          </p:cNvPr>
          <p:cNvSpPr/>
          <p:nvPr/>
        </p:nvSpPr>
        <p:spPr>
          <a:xfrm>
            <a:off x="9135292" y="3957838"/>
            <a:ext cx="2088122" cy="11592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"/>
              </a:spcBef>
              <a:spcAft>
                <a:spcPts val="350"/>
              </a:spcAft>
            </a:pPr>
            <a:r>
              <a:rPr lang="en-US" sz="1400" b="1">
                <a:solidFill>
                  <a:srgbClr val="626ABA"/>
                </a:solidFill>
                <a:latin typeface="Arial"/>
                <a:cs typeface="Arial"/>
              </a:rPr>
              <a:t>Collaborate with clients to identify their </a:t>
            </a:r>
            <a:r>
              <a:rPr lang="en-US" sz="1400" b="1">
                <a:solidFill>
                  <a:srgbClr val="41407B"/>
                </a:solidFill>
                <a:latin typeface="Arial"/>
                <a:cs typeface="Arial"/>
              </a:rPr>
              <a:t>risk and understand their goals</a:t>
            </a:r>
            <a:endParaRPr lang="en-US" sz="1400">
              <a:solidFill>
                <a:srgbClr val="41407B"/>
              </a:solidFill>
            </a:endParaRPr>
          </a:p>
          <a:p>
            <a:endParaRPr lang="en-US" sz="1000">
              <a:solidFill>
                <a:srgbClr val="41407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5B10E7-3C36-0E15-AEC8-B680861B2962}"/>
              </a:ext>
            </a:extLst>
          </p:cNvPr>
          <p:cNvSpPr/>
          <p:nvPr/>
        </p:nvSpPr>
        <p:spPr>
          <a:xfrm>
            <a:off x="4702049" y="3751486"/>
            <a:ext cx="2629021" cy="5591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"/>
              </a:spcBef>
              <a:spcAft>
                <a:spcPts val="350"/>
              </a:spcAft>
            </a:pPr>
            <a:endParaRPr lang="en-US" sz="1700" b="1">
              <a:solidFill>
                <a:srgbClr val="626ABA"/>
              </a:solidFill>
              <a:latin typeface="Arial"/>
              <a:cs typeface="Arial"/>
            </a:endParaRPr>
          </a:p>
          <a:p>
            <a:endParaRPr lang="en-US" sz="1000">
              <a:solidFill>
                <a:srgbClr val="41407B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C5252-3D07-FEBD-3FB4-051FACD3C962}"/>
              </a:ext>
            </a:extLst>
          </p:cNvPr>
          <p:cNvSpPr txBox="1"/>
          <p:nvPr/>
        </p:nvSpPr>
        <p:spPr>
          <a:xfrm>
            <a:off x="6913565" y="3957838"/>
            <a:ext cx="197636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626ABA"/>
                </a:solidFill>
                <a:latin typeface="Arial"/>
                <a:cs typeface="Arial"/>
              </a:rPr>
              <a:t>Use the data &amp; risk scores to identify top PRIORITIES </a:t>
            </a:r>
            <a:r>
              <a:rPr lang="en-US" sz="1400" b="1">
                <a:solidFill>
                  <a:srgbClr val="41407B"/>
                </a:solidFill>
                <a:latin typeface="Arial"/>
                <a:cs typeface="Arial"/>
              </a:rPr>
              <a:t>to fit the client budget</a:t>
            </a:r>
            <a:endParaRPr lang="en-US" sz="1400">
              <a:solidFill>
                <a:srgbClr val="41407B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3D8FCD9-DCA2-F5CB-D329-46DB365D0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1105" y="2932089"/>
            <a:ext cx="716221" cy="71622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5D649C8-D234-393A-A084-06E1745DF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3876" y="2813317"/>
            <a:ext cx="855737" cy="85573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3A5F2FB-0DCE-6500-AF91-7112B340DA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88200" y="2893479"/>
            <a:ext cx="716220" cy="7162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450D49D-24BF-26E5-99EF-CCADA9ECEC8B}"/>
              </a:ext>
            </a:extLst>
          </p:cNvPr>
          <p:cNvSpPr/>
          <p:nvPr/>
        </p:nvSpPr>
        <p:spPr>
          <a:xfrm>
            <a:off x="6318486" y="1897023"/>
            <a:ext cx="3300045" cy="3847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"/>
              </a:spcBef>
              <a:spcAft>
                <a:spcPts val="350"/>
              </a:spcAft>
            </a:pPr>
            <a:r>
              <a:rPr lang="en-US" sz="1900" b="1">
                <a:solidFill>
                  <a:srgbClr val="41407B"/>
                </a:solidFill>
                <a:latin typeface="Arial"/>
                <a:cs typeface="Arial"/>
              </a:rPr>
              <a:t>Here are </a:t>
            </a:r>
            <a:r>
              <a:rPr lang="en-US" sz="1900" b="1">
                <a:solidFill>
                  <a:srgbClr val="626ABA"/>
                </a:solidFill>
                <a:latin typeface="Arial"/>
                <a:cs typeface="Arial"/>
              </a:rPr>
              <a:t>some ideas!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70C48C-986B-C938-9828-457C6395D2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6" y="6420180"/>
            <a:ext cx="1526633" cy="260426"/>
          </a:xfrm>
          <a:prstGeom prst="rect">
            <a:avLst/>
          </a:prstGeom>
        </p:spPr>
      </p:pic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622D35C-CACA-1EBE-0E85-61C30299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7143" y="636783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2024 Data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Spotlite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Inc. dba CYRISMA</a:t>
            </a:r>
          </a:p>
        </p:txBody>
      </p:sp>
    </p:spTree>
    <p:extLst>
      <p:ext uri="{BB962C8B-B14F-4D97-AF65-F5344CB8AC3E}">
        <p14:creationId xmlns:p14="http://schemas.microsoft.com/office/powerpoint/2010/main" val="301338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Sandhya Shadangi</dc:creator>
  <cp:revision>1</cp:revision>
  <dcterms:created xsi:type="dcterms:W3CDTF">2024-06-07T19:39:08Z</dcterms:created>
  <dcterms:modified xsi:type="dcterms:W3CDTF">2024-06-12T18:14:29Z</dcterms:modified>
</cp:coreProperties>
</file>