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50"/>
  </p:notesMasterIdLst>
  <p:sldIdLst>
    <p:sldId id="256" r:id="rId2"/>
    <p:sldId id="257" r:id="rId3"/>
    <p:sldId id="258" r:id="rId4"/>
    <p:sldId id="259" r:id="rId5"/>
    <p:sldId id="260" r:id="rId6"/>
    <p:sldId id="261" r:id="rId7"/>
    <p:sldId id="262" r:id="rId8"/>
    <p:sldId id="263" r:id="rId9"/>
    <p:sldId id="266" r:id="rId10"/>
    <p:sldId id="302" r:id="rId11"/>
    <p:sldId id="304" r:id="rId12"/>
    <p:sldId id="267" r:id="rId13"/>
    <p:sldId id="268" r:id="rId14"/>
    <p:sldId id="269" r:id="rId15"/>
    <p:sldId id="270" r:id="rId16"/>
    <p:sldId id="271" r:id="rId17"/>
    <p:sldId id="272" r:id="rId18"/>
    <p:sldId id="273" r:id="rId19"/>
    <p:sldId id="274" r:id="rId20"/>
    <p:sldId id="275" r:id="rId21"/>
    <p:sldId id="306" r:id="rId22"/>
    <p:sldId id="276" r:id="rId23"/>
    <p:sldId id="305" r:id="rId24"/>
    <p:sldId id="277" r:id="rId25"/>
    <p:sldId id="278" r:id="rId26"/>
    <p:sldId id="279" r:id="rId27"/>
    <p:sldId id="280" r:id="rId28"/>
    <p:sldId id="281" r:id="rId29"/>
    <p:sldId id="282" r:id="rId30"/>
    <p:sldId id="284" r:id="rId31"/>
    <p:sldId id="264" r:id="rId32"/>
    <p:sldId id="308" r:id="rId33"/>
    <p:sldId id="265" r:id="rId34"/>
    <p:sldId id="309" r:id="rId35"/>
    <p:sldId id="285" r:id="rId36"/>
    <p:sldId id="286" r:id="rId37"/>
    <p:sldId id="287" r:id="rId38"/>
    <p:sldId id="307" r:id="rId39"/>
    <p:sldId id="288" r:id="rId40"/>
    <p:sldId id="289" r:id="rId41"/>
    <p:sldId id="290" r:id="rId42"/>
    <p:sldId id="291" r:id="rId43"/>
    <p:sldId id="292" r:id="rId44"/>
    <p:sldId id="293" r:id="rId45"/>
    <p:sldId id="294" r:id="rId46"/>
    <p:sldId id="295" r:id="rId47"/>
    <p:sldId id="296" r:id="rId48"/>
    <p:sldId id="297" r:id="rId49"/>
  </p:sldIdLst>
  <p:sldSz cx="13011150" cy="7315200"/>
  <p:notesSz cx="6858000" cy="9144000"/>
  <p:embeddedFontLst>
    <p:embeddedFont>
      <p:font typeface="Abel" panose="02000506030000020004" pitchFamily="2" charset="0"/>
      <p:regular r:id="rId51"/>
    </p:embeddedFont>
    <p:embeddedFont>
      <p:font typeface="Lato" panose="020F0502020204030203" pitchFamily="34" charset="0"/>
      <p:regular r:id="rId52"/>
      <p:bold r:id="rId53"/>
      <p:italic r:id="rId54"/>
      <p:boldItalic r:id="rId55"/>
    </p:embeddedFont>
    <p:embeddedFont>
      <p:font typeface="Montserrat" panose="00000500000000000000" pitchFamily="2" charset="0"/>
      <p:regular r:id="rId56"/>
      <p:bold r:id="rId57"/>
      <p:italic r:id="rId58"/>
      <p:boldItalic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CEABFD6-DEF5-4B08-A064-399E52D03A91}">
  <a:tblStyle styleId="{ECEABFD6-DEF5-4B08-A064-399E52D03A91}" styleName="Visme - Default">
    <a:wholeTbl>
      <a:tcTxStyle>
        <a:fontRef idx="minor">
          <a:prstClr val="black"/>
        </a:fontRef>
        <a:prstClr val="black"/>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FFFFFF"/>
          </a:solidFill>
        </a:fill>
      </a:tcStyle>
    </a:wholeTbl>
    <a:band1H>
      <a:tcStyle>
        <a:tcBdr/>
      </a:tcStyle>
    </a:band1H>
    <a:band2H>
      <a:tcStyle>
        <a:tcBdr/>
        <a:fill>
          <a:solidFill>
            <a:srgbClr val="EAF3F3"/>
          </a:solidFill>
        </a:fill>
      </a:tcStyle>
    </a:band2H>
    <a:firstRow>
      <a:tcTxStyle>
        <a:fontRef idx="minor">
          <a:srgbClr val="FFFFFF"/>
        </a:fontRef>
        <a:srgbClr val="FFFFFF"/>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4682B4"/>
          </a:solidFill>
        </a:fill>
      </a:tcStyle>
    </a:firstRow>
  </a:tblStyle>
  <a:tblStyle styleId="{250974F7-19B4-4E8B-8F88-A368280DB3C5}" styleName="Visme - Dark">
    <a:wholeTbl>
      <a:tcTxStyle>
        <a:fontRef idx="minor">
          <a:prstClr val="white"/>
        </a:fontRef>
        <a:prstClr val="white"/>
      </a:tcTxStyle>
      <a:tcStyle>
        <a:tcBdr>
          <a:left>
            <a:ln w="12700" cmpd="sng">
              <a:solidFill>
                <a:srgbClr val="DAE4EA"/>
              </a:solidFill>
            </a:ln>
          </a:left>
          <a:right>
            <a:ln w="12700" cmpd="sng">
              <a:solidFill>
                <a:srgbClr val="34495E"/>
              </a:solidFill>
            </a:ln>
          </a:right>
          <a:top>
            <a:ln w="12700" cmpd="sng">
              <a:solidFill>
                <a:srgbClr val="DAE4EA"/>
              </a:solidFill>
            </a:ln>
          </a:top>
          <a:bottom>
            <a:ln w="12700" cmpd="sng">
              <a:solidFill>
                <a:srgbClr val="34495E"/>
              </a:solidFill>
            </a:ln>
          </a:bottom>
          <a:insideH>
            <a:ln w="12700" cmpd="sng">
              <a:solidFill>
                <a:srgbClr val="34495E"/>
              </a:solidFill>
            </a:ln>
          </a:insideH>
          <a:insideV>
            <a:ln w="12700" cmpd="sng">
              <a:solidFill>
                <a:srgbClr val="34495E"/>
              </a:solidFill>
            </a:ln>
          </a:insideV>
        </a:tcBdr>
        <a:fill>
          <a:solidFill>
            <a:srgbClr val="34495E"/>
          </a:solidFill>
        </a:fill>
      </a:tcStyle>
    </a:wholeTbl>
    <a:firstRow>
      <a:tcTxStyle>
        <a:fontRef idx="minor">
          <a:srgbClr val="DDDD55"/>
        </a:fontRef>
        <a:srgbClr val="DDDD55"/>
      </a:tcTxStyle>
      <a:tcStyle>
        <a:tcBdr/>
      </a:tcStyle>
    </a:firstRow>
  </a:tblStyle>
  <a:tblStyle styleId="{D6B0A444-BE85-4B0B-AF8B-2701F9732221}" styleName="Visme - Light">
    <a:wholeTbl>
      <a:tcTxStyle>
        <a:fontRef idx="minor">
          <a:srgbClr val="818181"/>
        </a:fontRef>
        <a:srgbClr val="818181"/>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DAE4EA"/>
          </a:solidFill>
        </a:fill>
      </a:tcStyle>
    </a:wholeTbl>
    <a:firstRow>
      <a:tcTxStyle b="on">
        <a:fontRef idx="minor">
          <a:srgbClr val="818181"/>
        </a:fontRef>
        <a:srgbClr val="818181"/>
      </a:tcTxStyle>
      <a:tcStyle>
        <a:tcBdr/>
      </a:tcStyle>
    </a:firstRow>
  </a:tblStyle>
  <a:tblStyle styleId="{D801C701-60A8-4CDB-9F91-86469C498BE4}" styleName="Visme - Dark with blue">
    <a:wholeTbl>
      <a:tcTxStyle>
        <a:fontRef idx="minor">
          <a:prstClr val="white"/>
        </a:fontRef>
        <a:prstClr val="white"/>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717274"/>
          </a:solidFill>
        </a:fill>
      </a:tcStyle>
    </a:wholeTbl>
    <a:firstRow>
      <a:tcTxStyle b="on">
        <a:fontRef idx="minor">
          <a:srgbClr val="FFFFFF"/>
        </a:fontRef>
        <a:srgbClr val="FFFFFF"/>
      </a:tcTxStyle>
      <a:tcStyle>
        <a:tcBdr/>
        <a:fill>
          <a:solidFill>
            <a:srgbClr val="40A0F7"/>
          </a:solidFill>
        </a:fill>
      </a:tcStyle>
    </a:firstRow>
  </a:tblStyle>
  <a:tblStyle styleId="{CB79AEA9-4FA3-4525-A49E-7F1D2E6B107D}" styleName="Visme - Blue with Navy">
    <a:wholeTbl>
      <a:tcTxStyle>
        <a:fontRef idx="minor">
          <a:prstClr val="white"/>
        </a:fontRef>
        <a:prstClr val="white"/>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3498DB"/>
          </a:solidFill>
        </a:fill>
      </a:tcStyle>
    </a:wholeTbl>
    <a:firstRow>
      <a:tcStyle>
        <a:tcBdr/>
        <a:fill>
          <a:solidFill>
            <a:srgbClr val="343F4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9" autoAdjust="0"/>
    <p:restoredTop sz="94660"/>
  </p:normalViewPr>
  <p:slideViewPr>
    <p:cSldViewPr snapToGrid="0">
      <p:cViewPr varScale="1">
        <p:scale>
          <a:sx n="93" d="100"/>
          <a:sy n="93" d="100"/>
        </p:scale>
        <p:origin x="25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0A429A-90FE-4F33-893D-5F2AADB556A3}" type="datetimeFigureOut">
              <a:rPr lang="en-US"/>
              <a:t>12/16/2024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8AFD9-D5DB-4A47-A4BE-251B4DF1413A}" type="slidenum">
              <a:rPr lang="en-US"/>
              <a:t>‹#›</a:t>
            </a:fld>
            <a:endParaRPr lang="en-US"/>
          </a:p>
        </p:txBody>
      </p:sp>
    </p:spTree>
    <p:extLst>
      <p:ext uri="{BB962C8B-B14F-4D97-AF65-F5344CB8AC3E}">
        <p14:creationId xmlns:p14="http://schemas.microsoft.com/office/powerpoint/2010/main" val="3506871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1</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10</a:t>
            </a:fld>
            <a:endParaRPr lang="en-US"/>
          </a:p>
        </p:txBody>
      </p:sp>
    </p:spTree>
    <p:extLst>
      <p:ext uri="{BB962C8B-B14F-4D97-AF65-F5344CB8AC3E}">
        <p14:creationId xmlns:p14="http://schemas.microsoft.com/office/powerpoint/2010/main" val="3260195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11</a:t>
            </a:fld>
            <a:endParaRPr lang="en-US"/>
          </a:p>
        </p:txBody>
      </p:sp>
    </p:spTree>
    <p:extLst>
      <p:ext uri="{BB962C8B-B14F-4D97-AF65-F5344CB8AC3E}">
        <p14:creationId xmlns:p14="http://schemas.microsoft.com/office/powerpoint/2010/main" val="3433802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12</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13</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14</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15</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16</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17</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18</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19</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2</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20</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21</a:t>
            </a:fld>
            <a:endParaRPr lang="en-US"/>
          </a:p>
        </p:txBody>
      </p:sp>
    </p:spTree>
    <p:extLst>
      <p:ext uri="{BB962C8B-B14F-4D97-AF65-F5344CB8AC3E}">
        <p14:creationId xmlns:p14="http://schemas.microsoft.com/office/powerpoint/2010/main" val="3785615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22</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23</a:t>
            </a:fld>
            <a:endParaRPr lang="en-US"/>
          </a:p>
        </p:txBody>
      </p:sp>
    </p:spTree>
    <p:extLst>
      <p:ext uri="{BB962C8B-B14F-4D97-AF65-F5344CB8AC3E}">
        <p14:creationId xmlns:p14="http://schemas.microsoft.com/office/powerpoint/2010/main" val="2536682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24</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25</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26</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27</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28</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29</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3</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30</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31</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F7455-4C48-D55F-A7DA-1660A6DE3D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B22A3A-EE13-9922-471D-045279372A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F6F3A9-1472-3B38-68B6-30C40C442B51}"/>
              </a:ext>
            </a:extLst>
          </p:cNvPr>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a:extLst>
              <a:ext uri="{FF2B5EF4-FFF2-40B4-BE49-F238E27FC236}">
                <a16:creationId xmlns:a16="http://schemas.microsoft.com/office/drawing/2014/main" id="{A06AB243-BD13-F134-2791-D7E3FBA2ED54}"/>
              </a:ext>
            </a:extLst>
          </p:cNvPr>
          <p:cNvSpPr>
            <a:spLocks noGrp="1"/>
          </p:cNvSpPr>
          <p:nvPr>
            <p:ph type="sldNum" sz="quarter" idx="5"/>
          </p:nvPr>
        </p:nvSpPr>
        <p:spPr/>
        <p:txBody>
          <a:bodyPr/>
          <a:lstStyle/>
          <a:p>
            <a:fld id="{4F38AFD9-D5DB-4A47-A4BE-251B4DF1413A}" type="slidenum">
              <a:rPr lang="en-US"/>
              <a:t>32</a:t>
            </a:fld>
            <a:endParaRPr lang="en-US"/>
          </a:p>
        </p:txBody>
      </p:sp>
    </p:spTree>
    <p:extLst>
      <p:ext uri="{BB962C8B-B14F-4D97-AF65-F5344CB8AC3E}">
        <p14:creationId xmlns:p14="http://schemas.microsoft.com/office/powerpoint/2010/main" val="2545385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33</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AD875-4144-D47C-C0BC-DAF021512D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BD4202-5B0C-B93D-2DC0-C4DA9BD2D8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FE7EA8-EFCF-036F-2A20-C6BE1BD71CBD}"/>
              </a:ext>
            </a:extLst>
          </p:cNvPr>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a:extLst>
              <a:ext uri="{FF2B5EF4-FFF2-40B4-BE49-F238E27FC236}">
                <a16:creationId xmlns:a16="http://schemas.microsoft.com/office/drawing/2014/main" id="{1F94CD9D-8070-86CB-56E5-F5C64881EF91}"/>
              </a:ext>
            </a:extLst>
          </p:cNvPr>
          <p:cNvSpPr>
            <a:spLocks noGrp="1"/>
          </p:cNvSpPr>
          <p:nvPr>
            <p:ph type="sldNum" sz="quarter" idx="5"/>
          </p:nvPr>
        </p:nvSpPr>
        <p:spPr/>
        <p:txBody>
          <a:bodyPr/>
          <a:lstStyle/>
          <a:p>
            <a:fld id="{4F38AFD9-D5DB-4A47-A4BE-251B4DF1413A}" type="slidenum">
              <a:rPr lang="en-US"/>
              <a:t>34</a:t>
            </a:fld>
            <a:endParaRPr lang="en-US"/>
          </a:p>
        </p:txBody>
      </p:sp>
    </p:spTree>
    <p:extLst>
      <p:ext uri="{BB962C8B-B14F-4D97-AF65-F5344CB8AC3E}">
        <p14:creationId xmlns:p14="http://schemas.microsoft.com/office/powerpoint/2010/main" val="131516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35</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36</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37</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949E6-15D5-110E-09BD-5F507702C3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755FC5-9E7A-4D76-1389-141E5ADF21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1893AA-7610-A7B0-305B-A6E54A339C0E}"/>
              </a:ext>
            </a:extLst>
          </p:cNvPr>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a:extLst>
              <a:ext uri="{FF2B5EF4-FFF2-40B4-BE49-F238E27FC236}">
                <a16:creationId xmlns:a16="http://schemas.microsoft.com/office/drawing/2014/main" id="{2FCE648B-431E-B3CC-C091-88B984CE06C7}"/>
              </a:ext>
            </a:extLst>
          </p:cNvPr>
          <p:cNvSpPr>
            <a:spLocks noGrp="1"/>
          </p:cNvSpPr>
          <p:nvPr>
            <p:ph type="sldNum" sz="quarter" idx="5"/>
          </p:nvPr>
        </p:nvSpPr>
        <p:spPr/>
        <p:txBody>
          <a:bodyPr/>
          <a:lstStyle/>
          <a:p>
            <a:fld id="{4F38AFD9-D5DB-4A47-A4BE-251B4DF1413A}" type="slidenum">
              <a:rPr lang="en-US"/>
              <a:t>38</a:t>
            </a:fld>
            <a:endParaRPr lang="en-US"/>
          </a:p>
        </p:txBody>
      </p:sp>
    </p:spTree>
    <p:extLst>
      <p:ext uri="{BB962C8B-B14F-4D97-AF65-F5344CB8AC3E}">
        <p14:creationId xmlns:p14="http://schemas.microsoft.com/office/powerpoint/2010/main" val="8177491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39</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4</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40</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41</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42</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43</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44</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45</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46</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47</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48</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5</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6</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7</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8</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9</a:t>
            </a:fld>
            <a:endParaRPr lang="en-US"/>
          </a:p>
        </p:txBody>
      </p:sp>
    </p:spTree>
    <p:extLst>
      <p:ext uri="{BB962C8B-B14F-4D97-AF65-F5344CB8AC3E}">
        <p14:creationId xmlns:p14="http://schemas.microsoft.com/office/powerpoint/2010/main" val="1743608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t>Title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Subtitle</a:t>
            </a:r>
          </a:p>
        </p:txBody>
      </p:sp>
      <p:sp>
        <p:nvSpPr>
          <p:cNvPr id="4" name="Date placeholder 3"/>
          <p:cNvSpPr>
            <a:spLocks noGrp="1"/>
          </p:cNvSpPr>
          <p:nvPr>
            <p:ph type="dt" sz="half" idx="10"/>
          </p:nvPr>
        </p:nvSpPr>
        <p:spPr/>
        <p:txBody>
          <a:bodyPr/>
          <a:lstStyle/>
          <a:p>
            <a:fld id="{1A2F0B57-8E6A-4005-9EDD-D258F6CC94AB}" type="datetimeFigureOut">
              <a:rPr lang="en-US" smtClean="0"/>
              <a:t>12/16/2024</a:t>
            </a:fld>
            <a:endParaRPr/>
          </a:p>
        </p:txBody>
      </p:sp>
      <p:sp>
        <p:nvSpPr>
          <p:cNvPr id="5" name="Bottom colontitle 4"/>
          <p:cNvSpPr>
            <a:spLocks noGrp="1"/>
          </p:cNvSpPr>
          <p:nvPr>
            <p:ph type="ftr" sz="quarter" idx="11"/>
          </p:nvPr>
        </p:nvSpPr>
        <p:spPr/>
        <p:txBody>
          <a:bodyPr/>
          <a:lstStyle/>
          <a:p>
            <a:endParaRPr/>
          </a:p>
        </p:txBody>
      </p:sp>
      <p:sp>
        <p:nvSpPr>
          <p:cNvPr id="6" name="Slide number 5"/>
          <p:cNvSpPr>
            <a:spLocks noGrp="1"/>
          </p:cNvSpPr>
          <p:nvPr>
            <p:ph type="sldNum" sz="quarter" idx="12"/>
          </p:nvPr>
        </p:nvSpPr>
        <p:spPr/>
        <p:txBody>
          <a:bodyPr/>
          <a:lstStyle/>
          <a:p>
            <a:fld id="{6CB18C70-803E-428A-BAB3-289BE172EF8D}" type="slidenum">
              <a:rPr smtClean="0"/>
              <a:t>‹#›</a:t>
            </a:fld>
            <a:endParaRPr/>
          </a:p>
        </p:txBody>
      </p:sp>
    </p:spTree>
    <p:extLst>
      <p:ext uri="{BB962C8B-B14F-4D97-AF65-F5344CB8AC3E}">
        <p14:creationId xmlns:p14="http://schemas.microsoft.com/office/powerpoint/2010/main" val="45309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32373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596259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97326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532436-246E-C341-8F9A-0B4F34C07184}"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3803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532436-246E-C341-8F9A-0B4F34C07184}" type="datetimeFigureOut">
              <a:rPr lang="en-US" smtClean="0"/>
              <a:pPr/>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696115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532436-246E-C341-8F9A-0B4F34C07184}" type="datetimeFigureOut">
              <a:rPr lang="en-US" smtClean="0"/>
              <a:pPr/>
              <a:t>12/16/2024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414644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532436-246E-C341-8F9A-0B4F34C07184}" type="datetimeFigureOut">
              <a:rPr lang="en-US" smtClean="0"/>
              <a:pPr/>
              <a:t>12/16/2024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2854692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32436-246E-C341-8F9A-0B4F34C07184}" type="datetimeFigureOut">
              <a:rPr lang="en-US" smtClean="0"/>
              <a:pPr/>
              <a:t>12/16/2024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1137004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532436-246E-C341-8F9A-0B4F34C07184}" type="datetimeFigureOut">
              <a:rPr lang="en-US" smtClean="0"/>
              <a:pPr/>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660093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532436-246E-C341-8F9A-0B4F34C07184}" type="datetimeFigureOut">
              <a:rPr lang="en-US" smtClean="0"/>
              <a:pPr/>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77502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32436-246E-C341-8F9A-0B4F34C07184}" type="datetimeFigureOut">
              <a:rPr lang="en-US" smtClean="0"/>
              <a:pPr/>
              <a:t>12/16/2024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943E6-0357-1B40-8726-50F09ABBA837}" type="slidenum">
              <a:rPr lang="en-US" smtClean="0"/>
              <a:pPr/>
              <a:t>‹#›</a:t>
            </a:fld>
            <a:endParaRPr lang="en-US"/>
          </a:p>
        </p:txBody>
      </p:sp>
    </p:spTree>
    <p:extLst>
      <p:ext uri="{BB962C8B-B14F-4D97-AF65-F5344CB8AC3E}">
        <p14:creationId xmlns:p14="http://schemas.microsoft.com/office/powerpoint/2010/main" val="1026902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1"/>
        <p:cNvGrpSpPr/>
        <p:nvPr/>
      </p:nvGrpSpPr>
      <p:grpSpPr>
        <a:xfrm>
          <a:off x="0" y="0"/>
          <a:ext cx="0" cy="0"/>
          <a:chOff x="0" y="0"/>
          <a:chExt cx="0" cy="0"/>
        </a:xfrm>
      </p:grpSpPr>
      <p:sp>
        <p:nvSpPr>
          <p:cNvPr id="2" name="Body text"/>
          <p:cNvSpPr/>
          <p:nvPr/>
        </p:nvSpPr>
        <p:spPr>
          <a:xfrm>
            <a:off x="1233481" y="2342471"/>
            <a:ext cx="10544175" cy="819150"/>
          </a:xfrm>
          <a:prstGeom prst="rect">
            <a:avLst/>
          </a:prstGeom>
        </p:spPr>
        <p:txBody>
          <a:bodyPr spcFirstLastPara="0" lIns="0" tIns="0" rIns="0" bIns="0" anchor="t"/>
          <a:lstStyle/>
          <a:p>
            <a:pPr algn="ctr" hangingPunct="0">
              <a:lnSpc>
                <a:spcPct val="100000"/>
              </a:lnSpc>
            </a:pPr>
            <a:r>
              <a:rPr sz="5400" dirty="0">
                <a:solidFill>
                  <a:srgbClr val="243483"/>
                </a:solidFill>
                <a:latin typeface="Abel"/>
                <a:ea typeface="+mn-ea"/>
                <a:cs typeface="Abel"/>
              </a:rPr>
              <a:t>COMPLETE CYBER RISK MANAGEMENT</a:t>
            </a:r>
            <a:endParaRPr lang="en-IN" sz="5400" dirty="0">
              <a:solidFill>
                <a:srgbClr val="243483"/>
              </a:solidFill>
              <a:latin typeface="Abel"/>
              <a:ea typeface="+mn-ea"/>
              <a:cs typeface="Abel"/>
            </a:endParaRPr>
          </a:p>
          <a:p>
            <a:pPr algn="ctr" hangingPunct="0">
              <a:lnSpc>
                <a:spcPct val="100000"/>
              </a:lnSpc>
            </a:pPr>
            <a:r>
              <a:rPr lang="en-IN" sz="5400" dirty="0">
                <a:solidFill>
                  <a:srgbClr val="243483"/>
                </a:solidFill>
                <a:latin typeface="Abel"/>
                <a:cs typeface="Abel"/>
              </a:rPr>
              <a:t>AND COMPLIANCE</a:t>
            </a:r>
            <a:endParaRPr sz="5400" dirty="0">
              <a:solidFill>
                <a:srgbClr val="243483"/>
              </a:solidFill>
              <a:latin typeface="Abel"/>
              <a:ea typeface="+mn-ea"/>
              <a:cs typeface="Abel"/>
            </a:endParaRPr>
          </a:p>
        </p:txBody>
      </p:sp>
      <p:pic>
        <p:nvPicPr>
          <p:cNvPr id="5" name="customLine"/>
          <p:cNvPicPr/>
          <p:nvPr/>
        </p:nvPicPr>
        <p:blipFill rotWithShape="1">
          <a:blip r:embed="rId3"/>
          <a:stretch>
            <a:fillRect/>
          </a:stretch>
        </p:blipFill>
        <p:spPr>
          <a:xfrm>
            <a:off x="1423982" y="4011242"/>
            <a:ext cx="10163175" cy="190500"/>
          </a:xfrm>
          <a:prstGeom prst="rect">
            <a:avLst/>
          </a:prstGeom>
        </p:spPr>
      </p:pic>
      <p:sp>
        <p:nvSpPr>
          <p:cNvPr id="6" name="Body text copy 1"/>
          <p:cNvSpPr/>
          <p:nvPr/>
        </p:nvSpPr>
        <p:spPr>
          <a:xfrm>
            <a:off x="1122298" y="4356684"/>
            <a:ext cx="10766545" cy="495300"/>
          </a:xfrm>
          <a:prstGeom prst="rect">
            <a:avLst/>
          </a:prstGeom>
        </p:spPr>
        <p:txBody>
          <a:bodyPr spcFirstLastPara="0" lIns="0" tIns="0" rIns="0" bIns="0" anchor="t"/>
          <a:lstStyle/>
          <a:p>
            <a:pPr algn="ctr" hangingPunct="0">
              <a:lnSpc>
                <a:spcPct val="100000"/>
              </a:lnSpc>
            </a:pPr>
            <a:r>
              <a:rPr sz="2900" dirty="0">
                <a:solidFill>
                  <a:srgbClr val="5D647B"/>
                </a:solidFill>
                <a:latin typeface="Abel"/>
                <a:ea typeface="+mn-ea"/>
                <a:cs typeface="Abel"/>
              </a:rPr>
              <a:t>Discover, Assess, Mitigate, and Manage Cyber Risk</a:t>
            </a:r>
            <a:r>
              <a:rPr lang="en-IN" sz="2900" dirty="0">
                <a:solidFill>
                  <a:srgbClr val="5D647B"/>
                </a:solidFill>
                <a:latin typeface="Abel"/>
                <a:ea typeface="+mn-ea"/>
                <a:cs typeface="Abel"/>
              </a:rPr>
              <a:t> and Compliance</a:t>
            </a:r>
          </a:p>
        </p:txBody>
      </p:sp>
    </p:spTree>
    <p:extLst>
      <p:ext uri="{BB962C8B-B14F-4D97-AF65-F5344CB8AC3E}">
        <p14:creationId xmlns:p14="http://schemas.microsoft.com/office/powerpoint/2010/main" val="3930024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57"/>
        <p:cNvGrpSpPr/>
        <p:nvPr/>
      </p:nvGrpSpPr>
      <p:grpSpPr>
        <a:xfrm>
          <a:off x="0" y="0"/>
          <a:ext cx="0" cy="0"/>
          <a:chOff x="0" y="0"/>
          <a:chExt cx="0" cy="0"/>
        </a:xfrm>
      </p:grpSpPr>
      <p:sp>
        <p:nvSpPr>
          <p:cNvPr id="2" name="Body text"/>
          <p:cNvSpPr/>
          <p:nvPr/>
        </p:nvSpPr>
        <p:spPr>
          <a:xfrm>
            <a:off x="1252538" y="1066800"/>
            <a:ext cx="10506075" cy="476250"/>
          </a:xfrm>
          <a:prstGeom prst="rect">
            <a:avLst/>
          </a:prstGeom>
        </p:spPr>
        <p:txBody>
          <a:bodyPr spcFirstLastPara="0" lIns="0" tIns="0" rIns="0" bIns="0" anchor="t"/>
          <a:lstStyle/>
          <a:p>
            <a:pPr algn="ctr" hangingPunct="0">
              <a:lnSpc>
                <a:spcPct val="100000"/>
              </a:lnSpc>
            </a:pPr>
            <a:r>
              <a:rPr lang="en-IN" sz="3150" dirty="0">
                <a:solidFill>
                  <a:srgbClr val="5D647B"/>
                </a:solidFill>
                <a:latin typeface="Abel"/>
                <a:ea typeface="+mn-ea"/>
                <a:cs typeface="Abel"/>
              </a:rPr>
              <a:t>Agent Status</a:t>
            </a:r>
            <a:endParaRPr sz="3150" dirty="0">
              <a:solidFill>
                <a:srgbClr val="5D647B"/>
              </a:solidFill>
              <a:latin typeface="Abel"/>
              <a:ea typeface="+mn-ea"/>
              <a:cs typeface="Abel"/>
            </a:endParaRPr>
          </a:p>
        </p:txBody>
      </p:sp>
      <p:sp>
        <p:nvSpPr>
          <p:cNvPr id="3" name="Rectangle 2"/>
          <p:cNvSpPr/>
          <p:nvPr/>
        </p:nvSpPr>
        <p:spPr>
          <a:xfrm>
            <a:off x="850858" y="1828800"/>
            <a:ext cx="11309434" cy="876300"/>
          </a:xfrm>
          <a:prstGeom prst="rect">
            <a:avLst/>
          </a:prstGeom>
        </p:spPr>
        <p:txBody>
          <a:bodyPr spcFirstLastPara="0" lIns="95250" tIns="95250" rIns="95250" bIns="0" anchor="t"/>
          <a:lstStyle/>
          <a:p>
            <a:pPr algn="l" hangingPunct="0">
              <a:lnSpc>
                <a:spcPct val="100000"/>
              </a:lnSpc>
            </a:pPr>
            <a:r>
              <a:rPr lang="en-IN" sz="2000" dirty="0">
                <a:solidFill>
                  <a:srgbClr val="3B3B3B"/>
                </a:solidFill>
                <a:latin typeface="Abel"/>
                <a:ea typeface="+mn-ea"/>
                <a:cs typeface="Abel"/>
              </a:rPr>
              <a:t>Easily manage </a:t>
            </a:r>
            <a:r>
              <a:rPr lang="en-IN" sz="2000" dirty="0">
                <a:solidFill>
                  <a:srgbClr val="3B3B3B"/>
                </a:solidFill>
                <a:latin typeface="Abel"/>
                <a:cs typeface="Abel"/>
              </a:rPr>
              <a:t>your Agents </a:t>
            </a:r>
            <a:r>
              <a:rPr lang="en-IN" sz="2000" dirty="0">
                <a:solidFill>
                  <a:srgbClr val="3B3B3B"/>
                </a:solidFill>
                <a:latin typeface="Abel"/>
                <a:ea typeface="+mn-ea"/>
                <a:cs typeface="Abel"/>
              </a:rPr>
              <a:t>and the Targets on which Agents are deployed. Get quick access to information about online and offline Agents, and the number of Targets (systems or devices) covered under each scan category. </a:t>
            </a:r>
            <a:endParaRPr sz="2000" dirty="0">
              <a:solidFill>
                <a:srgbClr val="3B3B3B"/>
              </a:solidFill>
              <a:latin typeface="Abel"/>
              <a:ea typeface="+mn-ea"/>
              <a:cs typeface="Abel"/>
            </a:endParaRPr>
          </a:p>
        </p:txBody>
      </p:sp>
      <p:pic>
        <p:nvPicPr>
          <p:cNvPr id="6" name="Picture 5">
            <a:extLst>
              <a:ext uri="{FF2B5EF4-FFF2-40B4-BE49-F238E27FC236}">
                <a16:creationId xmlns:a16="http://schemas.microsoft.com/office/drawing/2014/main" id="{51C2BD7F-A32C-3D5B-C08E-05BEFCC062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2882" y="2874841"/>
            <a:ext cx="8505386" cy="3470520"/>
          </a:xfrm>
          <a:prstGeom prst="rect">
            <a:avLst/>
          </a:prstGeom>
        </p:spPr>
      </p:pic>
    </p:spTree>
    <p:extLst>
      <p:ext uri="{BB962C8B-B14F-4D97-AF65-F5344CB8AC3E}">
        <p14:creationId xmlns:p14="http://schemas.microsoft.com/office/powerpoint/2010/main" val="64074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57"/>
        <p:cNvGrpSpPr/>
        <p:nvPr/>
      </p:nvGrpSpPr>
      <p:grpSpPr>
        <a:xfrm>
          <a:off x="0" y="0"/>
          <a:ext cx="0" cy="0"/>
          <a:chOff x="0" y="0"/>
          <a:chExt cx="0" cy="0"/>
        </a:xfrm>
      </p:grpSpPr>
      <p:sp>
        <p:nvSpPr>
          <p:cNvPr id="2" name="Body text"/>
          <p:cNvSpPr/>
          <p:nvPr/>
        </p:nvSpPr>
        <p:spPr>
          <a:xfrm>
            <a:off x="1252538" y="1066800"/>
            <a:ext cx="10506075" cy="476250"/>
          </a:xfrm>
          <a:prstGeom prst="rect">
            <a:avLst/>
          </a:prstGeom>
        </p:spPr>
        <p:txBody>
          <a:bodyPr spcFirstLastPara="0" lIns="0" tIns="0" rIns="0" bIns="0" anchor="t"/>
          <a:lstStyle/>
          <a:p>
            <a:pPr algn="ctr" hangingPunct="0">
              <a:lnSpc>
                <a:spcPct val="100000"/>
              </a:lnSpc>
            </a:pPr>
            <a:r>
              <a:rPr lang="en-IN" sz="3150" dirty="0">
                <a:solidFill>
                  <a:srgbClr val="5D647B"/>
                </a:solidFill>
                <a:latin typeface="Abel"/>
                <a:ea typeface="+mn-ea"/>
                <a:cs typeface="Abel"/>
              </a:rPr>
              <a:t>Quick Start</a:t>
            </a:r>
            <a:endParaRPr sz="3150" dirty="0">
              <a:solidFill>
                <a:srgbClr val="5D647B"/>
              </a:solidFill>
              <a:latin typeface="Abel"/>
              <a:ea typeface="+mn-ea"/>
              <a:cs typeface="Abel"/>
            </a:endParaRPr>
          </a:p>
        </p:txBody>
      </p:sp>
      <p:sp>
        <p:nvSpPr>
          <p:cNvPr id="3" name="Rectangle 2"/>
          <p:cNvSpPr/>
          <p:nvPr/>
        </p:nvSpPr>
        <p:spPr>
          <a:xfrm>
            <a:off x="850858" y="1828800"/>
            <a:ext cx="11309434" cy="876300"/>
          </a:xfrm>
          <a:prstGeom prst="rect">
            <a:avLst/>
          </a:prstGeom>
        </p:spPr>
        <p:txBody>
          <a:bodyPr spcFirstLastPara="0" lIns="95250" tIns="95250" rIns="95250" bIns="0" anchor="t"/>
          <a:lstStyle/>
          <a:p>
            <a:pPr>
              <a:lnSpc>
                <a:spcPct val="107000"/>
              </a:lnSpc>
              <a:spcAft>
                <a:spcPts val="800"/>
              </a:spcAft>
            </a:pPr>
            <a:r>
              <a:rPr lang="en-IN" sz="1800" kern="100" dirty="0">
                <a:effectLst/>
                <a:latin typeface="Abel" panose="02000506030000020004" pitchFamily="2" charset="0"/>
                <a:ea typeface="Calibri" panose="020F0502020204030204" pitchFamily="34" charset="0"/>
                <a:cs typeface="Times New Roman" panose="02020603050405020304" pitchFamily="18" charset="0"/>
              </a:rPr>
              <a:t>With the Quick Start feature, you can set up the most commonly used scans and install an Agent in a few easy steps to start seeing actionable information quickly. Kick-start vulnerability scans for External IPs and Web Apps, set up a Dark Web Monitor, and install an Agent.</a:t>
            </a:r>
          </a:p>
        </p:txBody>
      </p:sp>
      <p:pic>
        <p:nvPicPr>
          <p:cNvPr id="6" name="Picture 5">
            <a:extLst>
              <a:ext uri="{FF2B5EF4-FFF2-40B4-BE49-F238E27FC236}">
                <a16:creationId xmlns:a16="http://schemas.microsoft.com/office/drawing/2014/main" id="{11A0A7BD-C599-DBA8-6284-95E06C5A9B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9986" y="3170616"/>
            <a:ext cx="5271178" cy="2878970"/>
          </a:xfrm>
          <a:prstGeom prst="rect">
            <a:avLst/>
          </a:prstGeom>
        </p:spPr>
      </p:pic>
    </p:spTree>
    <p:extLst>
      <p:ext uri="{BB962C8B-B14F-4D97-AF65-F5344CB8AC3E}">
        <p14:creationId xmlns:p14="http://schemas.microsoft.com/office/powerpoint/2010/main" val="4169193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60"/>
        <p:cNvGrpSpPr/>
        <p:nvPr/>
      </p:nvGrpSpPr>
      <p:grpSpPr>
        <a:xfrm>
          <a:off x="0" y="0"/>
          <a:ext cx="0" cy="0"/>
          <a:chOff x="0" y="0"/>
          <a:chExt cx="0" cy="0"/>
        </a:xfrm>
      </p:grpSpPr>
      <p:sp>
        <p:nvSpPr>
          <p:cNvPr id="2" name="Rectangle 1"/>
          <p:cNvSpPr/>
          <p:nvPr/>
        </p:nvSpPr>
        <p:spPr>
          <a:xfrm>
            <a:off x="1919288" y="1438275"/>
            <a:ext cx="9172575" cy="857250"/>
          </a:xfrm>
          <a:prstGeom prst="rect">
            <a:avLst/>
          </a:prstGeom>
        </p:spPr>
        <p:txBody>
          <a:bodyPr spcFirstLastPara="0" lIns="95250" tIns="95250" rIns="95250" bIns="0" anchor="t"/>
          <a:lstStyle/>
          <a:p>
            <a:pPr algn="ctr" hangingPunct="0">
              <a:lnSpc>
                <a:spcPct val="100000"/>
              </a:lnSpc>
            </a:pPr>
            <a:r>
              <a:rPr sz="4350">
                <a:solidFill>
                  <a:srgbClr val="243483"/>
                </a:solidFill>
                <a:latin typeface="Abel"/>
                <a:ea typeface="+mn-ea"/>
                <a:cs typeface="Abel"/>
              </a:rPr>
              <a:t>SENSITIVE DATA DISCOVERY</a:t>
            </a:r>
          </a:p>
        </p:txBody>
      </p:sp>
      <p:sp>
        <p:nvSpPr>
          <p:cNvPr id="3" name="Rectangle 2"/>
          <p:cNvSpPr/>
          <p:nvPr/>
        </p:nvSpPr>
        <p:spPr>
          <a:xfrm>
            <a:off x="1350169" y="2657475"/>
            <a:ext cx="10310813" cy="2901163"/>
          </a:xfrm>
          <a:prstGeom prst="rect">
            <a:avLst/>
          </a:prstGeom>
        </p:spPr>
        <p:txBody>
          <a:bodyPr spcFirstLastPara="0" lIns="130683" tIns="130683" rIns="130683" bIns="0" anchor="t"/>
          <a:lstStyle/>
          <a:p>
            <a:pPr algn="l" hangingPunct="0">
              <a:lnSpc>
                <a:spcPct val="100000"/>
              </a:lnSpc>
            </a:pPr>
            <a:r>
              <a:rPr sz="2470">
                <a:solidFill>
                  <a:srgbClr val="5D647B"/>
                </a:solidFill>
                <a:latin typeface="Abel"/>
                <a:ea typeface="+mn-ea"/>
                <a:cs typeface="Abel"/>
              </a:rPr>
              <a:t>Discover the sensitive data in your cloud and on-prem environments. Scan company systems, email inboxes, Microsoft Office 365 (Exchange 365, SharePoint, OneDrive) and Google Cloud (Gmail messages and attachments, Google Drive, other Google Workspace apps) for any sensitive data that isn’t adequately protected. </a:t>
            </a:r>
          </a:p>
          <a:p>
            <a:pPr algn="ctr" hangingPunct="0">
              <a:lnSpc>
                <a:spcPct val="100000"/>
              </a:lnSpc>
            </a:pPr>
            <a:endParaRPr sz="2470">
              <a:solidFill>
                <a:srgbClr val="5D647B"/>
              </a:solidFill>
              <a:latin typeface="Abel"/>
              <a:ea typeface="+mn-ea"/>
              <a:cs typeface="Abel"/>
            </a:endParaRPr>
          </a:p>
          <a:p>
            <a:pPr algn="l" hangingPunct="0">
              <a:lnSpc>
                <a:spcPct val="100000"/>
              </a:lnSpc>
            </a:pPr>
            <a:r>
              <a:rPr sz="2470">
                <a:solidFill>
                  <a:srgbClr val="5D647B"/>
                </a:solidFill>
                <a:latin typeface="Abel"/>
                <a:ea typeface="+mn-ea"/>
                <a:cs typeface="Abel"/>
              </a:rPr>
              <a:t>Understand what sensitive data was found, where it was found and the associated risk for your business. Mitigate risk by taking immediate steps to secure this data.</a:t>
            </a:r>
          </a:p>
        </p:txBody>
      </p:sp>
      <p:pic>
        <p:nvPicPr>
          <p:cNvPr id="4" name="DashCircle"/>
          <p:cNvPicPr/>
          <p:nvPr/>
        </p:nvPicPr>
        <p:blipFill rotWithShape="1">
          <a:blip r:embed="rId3"/>
          <a:stretch>
            <a:fillRect/>
          </a:stretch>
        </p:blipFill>
        <p:spPr>
          <a:xfrm>
            <a:off x="571500" y="523875"/>
            <a:ext cx="1362075" cy="1362075"/>
          </a:xfrm>
          <a:prstGeom prst="rect">
            <a:avLst/>
          </a:prstGeom>
        </p:spPr>
      </p:pic>
      <p:sp>
        <p:nvSpPr>
          <p:cNvPr id="5" name="Rectangle 4"/>
          <p:cNvSpPr/>
          <p:nvPr/>
        </p:nvSpPr>
        <p:spPr>
          <a:xfrm>
            <a:off x="820266" y="742950"/>
            <a:ext cx="826442" cy="876300"/>
          </a:xfrm>
          <a:prstGeom prst="rect">
            <a:avLst/>
          </a:prstGeom>
        </p:spPr>
        <p:txBody>
          <a:bodyPr spcFirstLastPara="0" lIns="95250" tIns="95250" rIns="95250" bIns="0" anchor="t"/>
          <a:lstStyle/>
          <a:p>
            <a:pPr algn="ctr" hangingPunct="0">
              <a:lnSpc>
                <a:spcPct val="100000"/>
              </a:lnSpc>
            </a:pPr>
            <a:r>
              <a:rPr sz="4500">
                <a:solidFill>
                  <a:srgbClr val="243483">
                    <a:alpha val="22000"/>
                  </a:srgbClr>
                </a:solidFill>
                <a:latin typeface="Montserrat"/>
                <a:ea typeface="+mn-ea"/>
                <a:cs typeface="Montserrat"/>
              </a:rPr>
              <a:t>2</a:t>
            </a:r>
          </a:p>
        </p:txBody>
      </p:sp>
      <p:pic>
        <p:nvPicPr>
          <p:cNvPr id="6" name="customLine"/>
          <p:cNvPicPr/>
          <p:nvPr/>
        </p:nvPicPr>
        <p:blipFill rotWithShape="1">
          <a:blip r:embed="rId4"/>
          <a:stretch>
            <a:fillRect/>
          </a:stretch>
        </p:blipFill>
        <p:spPr>
          <a:xfrm>
            <a:off x="1423988" y="2343150"/>
            <a:ext cx="10163175" cy="190500"/>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6"/>
        <p:cNvGrpSpPr/>
        <p:nvPr/>
      </p:nvGrpSpPr>
      <p:grpSpPr>
        <a:xfrm>
          <a:off x="0" y="0"/>
          <a:ext cx="0" cy="0"/>
          <a:chOff x="0" y="0"/>
          <a:chExt cx="0" cy="0"/>
        </a:xfrm>
      </p:grpSpPr>
      <p:sp>
        <p:nvSpPr>
          <p:cNvPr id="2" name="Body text"/>
          <p:cNvSpPr/>
          <p:nvPr/>
        </p:nvSpPr>
        <p:spPr>
          <a:xfrm>
            <a:off x="3829020" y="809625"/>
            <a:ext cx="5353110" cy="533400"/>
          </a:xfrm>
          <a:prstGeom prst="rect">
            <a:avLst/>
          </a:prstGeom>
        </p:spPr>
        <p:txBody>
          <a:bodyPr spcFirstLastPara="0" lIns="0" tIns="0" rIns="0" bIns="0" anchor="t"/>
          <a:lstStyle/>
          <a:p>
            <a:pPr algn="ctr" hangingPunct="0">
              <a:lnSpc>
                <a:spcPct val="100000"/>
              </a:lnSpc>
            </a:pPr>
            <a:r>
              <a:rPr sz="3500">
                <a:solidFill>
                  <a:srgbClr val="5D647B"/>
                </a:solidFill>
                <a:latin typeface="Abel"/>
                <a:ea typeface="+mn-ea"/>
                <a:cs typeface="Abel"/>
              </a:rPr>
              <a:t>Data Scan Dashboard</a:t>
            </a:r>
          </a:p>
        </p:txBody>
      </p:sp>
      <p:sp>
        <p:nvSpPr>
          <p:cNvPr id="3" name="Body text copy 1"/>
          <p:cNvSpPr/>
          <p:nvPr/>
        </p:nvSpPr>
        <p:spPr>
          <a:xfrm>
            <a:off x="636691" y="2149069"/>
            <a:ext cx="2958408" cy="2771307"/>
          </a:xfrm>
          <a:prstGeom prst="rect">
            <a:avLst/>
          </a:prstGeom>
        </p:spPr>
        <p:txBody>
          <a:bodyPr spcFirstLastPara="0" lIns="0" tIns="0" rIns="0" bIns="0" anchor="t"/>
          <a:lstStyle/>
          <a:p>
            <a:pPr marL="323850" indent="-323850" algn="l" hangingPunct="0">
              <a:lnSpc>
                <a:spcPct val="100000"/>
              </a:lnSpc>
              <a:buClr>
                <a:srgbClr val="5D647B"/>
              </a:buClr>
              <a:buFont typeface="Courier New" panose="020B0604020202020204" pitchFamily="34" charset="0"/>
              <a:buChar char="o"/>
            </a:pPr>
            <a:r>
              <a:rPr sz="1600" dirty="0">
                <a:solidFill>
                  <a:srgbClr val="3B3B3B"/>
                </a:solidFill>
                <a:latin typeface="Abel"/>
                <a:ea typeface="+mn-ea"/>
                <a:cs typeface="Abel"/>
              </a:rPr>
              <a:t>Scan systems for dozens of sensitive data categories (Credit Card numbers, Social Security Numbers, Passwords, PII and much more).</a:t>
            </a:r>
          </a:p>
          <a:p>
            <a:pPr marL="323850" indent="-323850" algn="l" hangingPunct="0">
              <a:lnSpc>
                <a:spcPct val="100000"/>
              </a:lnSpc>
              <a:buClr>
                <a:srgbClr val="5D647B"/>
              </a:buClr>
              <a:buFont typeface="Courier New" panose="020B0604020202020204" pitchFamily="34" charset="0"/>
              <a:buChar char="o"/>
            </a:pPr>
            <a:r>
              <a:rPr sz="1600" dirty="0">
                <a:solidFill>
                  <a:srgbClr val="3B3B3B"/>
                </a:solidFill>
                <a:latin typeface="Abel"/>
                <a:ea typeface="+mn-ea"/>
                <a:cs typeface="Abel"/>
              </a:rPr>
              <a:t>View current and previous performance grades based on data scan results</a:t>
            </a:r>
          </a:p>
          <a:p>
            <a:pPr marL="323850" indent="-323850" algn="l" hangingPunct="0">
              <a:lnSpc>
                <a:spcPct val="100000"/>
              </a:lnSpc>
              <a:buClr>
                <a:srgbClr val="5D647B"/>
              </a:buClr>
              <a:buFont typeface="Courier New" panose="020B0604020202020204" pitchFamily="34" charset="0"/>
              <a:buChar char="o"/>
            </a:pPr>
            <a:r>
              <a:rPr sz="1600" dirty="0">
                <a:solidFill>
                  <a:srgbClr val="3B3B3B"/>
                </a:solidFill>
                <a:latin typeface="Abel"/>
                <a:ea typeface="+mn-ea"/>
                <a:cs typeface="Abel"/>
              </a:rPr>
              <a:t>Get a quick overview of the top five data categories scanned and scan trends over time.</a:t>
            </a:r>
          </a:p>
        </p:txBody>
      </p:sp>
      <p:pic>
        <p:nvPicPr>
          <p:cNvPr id="5" name="Picture 4">
            <a:extLst>
              <a:ext uri="{FF2B5EF4-FFF2-40B4-BE49-F238E27FC236}">
                <a16:creationId xmlns:a16="http://schemas.microsoft.com/office/drawing/2014/main" id="{EC3D99C1-629A-C2F0-CFEC-B75658BF41B1}"/>
              </a:ext>
            </a:extLst>
          </p:cNvPr>
          <p:cNvPicPr>
            <a:picLocks noChangeAspect="1"/>
          </p:cNvPicPr>
          <p:nvPr/>
        </p:nvPicPr>
        <p:blipFill>
          <a:blip r:embed="rId3"/>
          <a:stretch>
            <a:fillRect/>
          </a:stretch>
        </p:blipFill>
        <p:spPr>
          <a:xfrm>
            <a:off x="3994484" y="1787548"/>
            <a:ext cx="8379975" cy="4180266"/>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7"/>
        <p:cNvGrpSpPr/>
        <p:nvPr/>
      </p:nvGrpSpPr>
      <p:grpSpPr>
        <a:xfrm>
          <a:off x="0" y="0"/>
          <a:ext cx="0" cy="0"/>
          <a:chOff x="0" y="0"/>
          <a:chExt cx="0" cy="0"/>
        </a:xfrm>
      </p:grpSpPr>
      <p:sp>
        <p:nvSpPr>
          <p:cNvPr id="2" name="Body text"/>
          <p:cNvSpPr/>
          <p:nvPr/>
        </p:nvSpPr>
        <p:spPr>
          <a:xfrm>
            <a:off x="1395322" y="1076325"/>
            <a:ext cx="10168028" cy="853412"/>
          </a:xfrm>
          <a:prstGeom prst="rect">
            <a:avLst/>
          </a:prstGeom>
        </p:spPr>
        <p:txBody>
          <a:bodyPr spcFirstLastPara="0" lIns="0" tIns="0" rIns="0" bIns="0" anchor="t"/>
          <a:lstStyle/>
          <a:p>
            <a:pPr algn="ctr" hangingPunct="0">
              <a:lnSpc>
                <a:spcPct val="100000"/>
              </a:lnSpc>
            </a:pPr>
            <a:r>
              <a:rPr sz="2800" dirty="0">
                <a:solidFill>
                  <a:srgbClr val="5D647B"/>
                </a:solidFill>
                <a:latin typeface="Abel"/>
                <a:ea typeface="+mn-ea"/>
                <a:cs typeface="Abel"/>
              </a:rPr>
              <a:t>Easily priori</a:t>
            </a:r>
            <a:r>
              <a:rPr lang="en-IN" sz="2800" dirty="0">
                <a:solidFill>
                  <a:srgbClr val="5D647B"/>
                </a:solidFill>
                <a:latin typeface="Abel"/>
                <a:ea typeface="+mn-ea"/>
                <a:cs typeface="Abel"/>
              </a:rPr>
              <a:t>t</a:t>
            </a:r>
            <a:r>
              <a:rPr sz="2800" dirty="0" err="1">
                <a:solidFill>
                  <a:srgbClr val="5D647B"/>
                </a:solidFill>
                <a:latin typeface="Abel"/>
                <a:ea typeface="+mn-ea"/>
                <a:cs typeface="Abel"/>
              </a:rPr>
              <a:t>ize</a:t>
            </a:r>
            <a:r>
              <a:rPr sz="2800" dirty="0">
                <a:solidFill>
                  <a:srgbClr val="5D647B"/>
                </a:solidFill>
                <a:latin typeface="Abel"/>
                <a:ea typeface="+mn-ea"/>
                <a:cs typeface="Abel"/>
              </a:rPr>
              <a:t> data protection tasks based on </a:t>
            </a:r>
          </a:p>
          <a:p>
            <a:pPr algn="ctr" hangingPunct="0">
              <a:lnSpc>
                <a:spcPct val="100000"/>
              </a:lnSpc>
            </a:pPr>
            <a:r>
              <a:rPr sz="2800" dirty="0">
                <a:solidFill>
                  <a:srgbClr val="5D647B"/>
                </a:solidFill>
                <a:latin typeface="Abel"/>
                <a:ea typeface="+mn-ea"/>
                <a:cs typeface="Abel"/>
              </a:rPr>
              <a:t>information about where your most sensitive data resides</a:t>
            </a:r>
          </a:p>
        </p:txBody>
      </p:sp>
      <p:pic>
        <p:nvPicPr>
          <p:cNvPr id="5" name="Picture 4">
            <a:extLst>
              <a:ext uri="{FF2B5EF4-FFF2-40B4-BE49-F238E27FC236}">
                <a16:creationId xmlns:a16="http://schemas.microsoft.com/office/drawing/2014/main" id="{8A397DD8-BBCC-D21F-8291-D4917F27BF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4283" y="2297478"/>
            <a:ext cx="8962584" cy="4027122"/>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8"/>
        <p:cNvGrpSpPr/>
        <p:nvPr/>
      </p:nvGrpSpPr>
      <p:grpSpPr>
        <a:xfrm>
          <a:off x="0" y="0"/>
          <a:ext cx="0" cy="0"/>
          <a:chOff x="0" y="0"/>
          <a:chExt cx="0" cy="0"/>
        </a:xfrm>
      </p:grpSpPr>
      <p:sp>
        <p:nvSpPr>
          <p:cNvPr id="2" name="Body text"/>
          <p:cNvSpPr/>
          <p:nvPr/>
        </p:nvSpPr>
        <p:spPr>
          <a:xfrm>
            <a:off x="889621" y="1342094"/>
            <a:ext cx="3771900" cy="1152525"/>
          </a:xfrm>
          <a:prstGeom prst="rect">
            <a:avLst/>
          </a:prstGeom>
        </p:spPr>
        <p:txBody>
          <a:bodyPr spcFirstLastPara="0" lIns="0" tIns="0" rIns="0" bIns="0" anchor="t"/>
          <a:lstStyle/>
          <a:p>
            <a:pPr algn="l" hangingPunct="0">
              <a:lnSpc>
                <a:spcPct val="100000"/>
              </a:lnSpc>
            </a:pPr>
            <a:r>
              <a:rPr sz="3781" dirty="0">
                <a:solidFill>
                  <a:srgbClr val="5D647B"/>
                </a:solidFill>
                <a:latin typeface="Abel"/>
                <a:ea typeface="+mn-ea"/>
                <a:cs typeface="Abel"/>
              </a:rPr>
              <a:t>Data Category Analysis</a:t>
            </a:r>
          </a:p>
        </p:txBody>
      </p:sp>
      <p:sp>
        <p:nvSpPr>
          <p:cNvPr id="3" name="Body text copy 1"/>
          <p:cNvSpPr/>
          <p:nvPr/>
        </p:nvSpPr>
        <p:spPr>
          <a:xfrm>
            <a:off x="889621" y="2896173"/>
            <a:ext cx="3386746" cy="2096495"/>
          </a:xfrm>
          <a:prstGeom prst="rect">
            <a:avLst/>
          </a:prstGeom>
        </p:spPr>
        <p:txBody>
          <a:bodyPr spcFirstLastPara="0" lIns="0" tIns="0" rIns="0" bIns="0" anchor="t"/>
          <a:lstStyle/>
          <a:p>
            <a:pPr algn="l" hangingPunct="0">
              <a:lnSpc>
                <a:spcPct val="100000"/>
              </a:lnSpc>
            </a:pPr>
            <a:r>
              <a:rPr sz="2000" dirty="0">
                <a:solidFill>
                  <a:srgbClr val="5D647B"/>
                </a:solidFill>
                <a:latin typeface="Abel"/>
                <a:ea typeface="+mn-ea"/>
                <a:cs typeface="Abel"/>
              </a:rPr>
              <a:t>View the </a:t>
            </a:r>
            <a:r>
              <a:rPr sz="2000" dirty="0" err="1">
                <a:solidFill>
                  <a:srgbClr val="5D647B"/>
                </a:solidFill>
                <a:latin typeface="Abel"/>
                <a:ea typeface="+mn-ea"/>
                <a:cs typeface="Abel"/>
              </a:rPr>
              <a:t>the</a:t>
            </a:r>
            <a:r>
              <a:rPr sz="2000" dirty="0">
                <a:solidFill>
                  <a:srgbClr val="5D647B"/>
                </a:solidFill>
                <a:latin typeface="Abel"/>
                <a:ea typeface="+mn-ea"/>
                <a:cs typeface="Abel"/>
              </a:rPr>
              <a:t> overall category breakdown of what sensitive data was discovered during scans.</a:t>
            </a:r>
          </a:p>
          <a:p>
            <a:pPr algn="l" hangingPunct="0">
              <a:lnSpc>
                <a:spcPct val="100000"/>
              </a:lnSpc>
            </a:pPr>
            <a:endParaRPr sz="2000" dirty="0">
              <a:solidFill>
                <a:srgbClr val="5D647B"/>
              </a:solidFill>
              <a:latin typeface="Abel"/>
              <a:ea typeface="+mn-ea"/>
              <a:cs typeface="Abel"/>
            </a:endParaRPr>
          </a:p>
          <a:p>
            <a:pPr algn="l" hangingPunct="0">
              <a:lnSpc>
                <a:spcPct val="100000"/>
              </a:lnSpc>
            </a:pPr>
            <a:r>
              <a:rPr sz="2000" dirty="0">
                <a:solidFill>
                  <a:srgbClr val="5D647B"/>
                </a:solidFill>
                <a:latin typeface="Abel"/>
                <a:ea typeface="+mn-ea"/>
                <a:cs typeface="Abel"/>
              </a:rPr>
              <a:t>See exactly which items were found for a particular category.</a:t>
            </a:r>
          </a:p>
        </p:txBody>
      </p:sp>
      <p:pic>
        <p:nvPicPr>
          <p:cNvPr id="5" name="Picture 4">
            <a:extLst>
              <a:ext uri="{FF2B5EF4-FFF2-40B4-BE49-F238E27FC236}">
                <a16:creationId xmlns:a16="http://schemas.microsoft.com/office/drawing/2014/main" id="{634C11C0-1067-24FA-DC0F-C5740F2D9465}"/>
              </a:ext>
            </a:extLst>
          </p:cNvPr>
          <p:cNvPicPr>
            <a:picLocks noChangeAspect="1"/>
          </p:cNvPicPr>
          <p:nvPr/>
        </p:nvPicPr>
        <p:blipFill>
          <a:blip r:embed="rId3"/>
          <a:stretch>
            <a:fillRect/>
          </a:stretch>
        </p:blipFill>
        <p:spPr>
          <a:xfrm>
            <a:off x="4721904" y="1175658"/>
            <a:ext cx="6860975" cy="4675128"/>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12"/>
        <p:cNvGrpSpPr/>
        <p:nvPr/>
      </p:nvGrpSpPr>
      <p:grpSpPr>
        <a:xfrm>
          <a:off x="0" y="0"/>
          <a:ext cx="0" cy="0"/>
          <a:chOff x="0" y="0"/>
          <a:chExt cx="0" cy="0"/>
        </a:xfrm>
      </p:grpSpPr>
      <p:sp>
        <p:nvSpPr>
          <p:cNvPr id="2" name="Body text"/>
          <p:cNvSpPr/>
          <p:nvPr/>
        </p:nvSpPr>
        <p:spPr>
          <a:xfrm>
            <a:off x="733287" y="1266825"/>
            <a:ext cx="4197330" cy="1095375"/>
          </a:xfrm>
          <a:prstGeom prst="rect">
            <a:avLst/>
          </a:prstGeom>
        </p:spPr>
        <p:txBody>
          <a:bodyPr spcFirstLastPara="0" lIns="0" tIns="0" rIns="0" bIns="0" anchor="t"/>
          <a:lstStyle/>
          <a:p>
            <a:pPr algn="l" hangingPunct="0">
              <a:lnSpc>
                <a:spcPct val="100000"/>
              </a:lnSpc>
            </a:pPr>
            <a:r>
              <a:rPr sz="3600">
                <a:solidFill>
                  <a:srgbClr val="5D647B"/>
                </a:solidFill>
                <a:latin typeface="Abel"/>
                <a:ea typeface="+mn-ea"/>
                <a:cs typeface="Abel"/>
              </a:rPr>
              <a:t>Sensitive Data </a:t>
            </a:r>
          </a:p>
          <a:p>
            <a:pPr algn="l" hangingPunct="0">
              <a:lnSpc>
                <a:spcPct val="100000"/>
              </a:lnSpc>
            </a:pPr>
            <a:r>
              <a:rPr sz="3600">
                <a:solidFill>
                  <a:srgbClr val="5D647B"/>
                </a:solidFill>
                <a:latin typeface="Abel"/>
                <a:ea typeface="+mn-ea"/>
                <a:cs typeface="Abel"/>
              </a:rPr>
              <a:t>Scan History</a:t>
            </a:r>
          </a:p>
        </p:txBody>
      </p:sp>
      <p:sp>
        <p:nvSpPr>
          <p:cNvPr id="3" name="Body text copy 1"/>
          <p:cNvSpPr/>
          <p:nvPr/>
        </p:nvSpPr>
        <p:spPr>
          <a:xfrm>
            <a:off x="819150" y="2705100"/>
            <a:ext cx="3286263" cy="2743200"/>
          </a:xfrm>
          <a:prstGeom prst="rect">
            <a:avLst/>
          </a:prstGeom>
        </p:spPr>
        <p:txBody>
          <a:bodyPr spcFirstLastPara="0" lIns="0" tIns="0" rIns="0" bIns="0" anchor="t"/>
          <a:lstStyle/>
          <a:p>
            <a:pPr algn="l" hangingPunct="0">
              <a:lnSpc>
                <a:spcPct val="100000"/>
              </a:lnSpc>
            </a:pPr>
            <a:r>
              <a:rPr sz="1800">
                <a:solidFill>
                  <a:srgbClr val="000000"/>
                </a:solidFill>
                <a:latin typeface="Abel"/>
                <a:ea typeface="+mn-ea"/>
                <a:cs typeface="Abel"/>
              </a:rPr>
              <a:t>View scan history, easily schedule and run scans, and create mitigation plans to secure the sensitive data found. </a:t>
            </a:r>
          </a:p>
          <a:p>
            <a:pPr algn="l" hangingPunct="0">
              <a:lnSpc>
                <a:spcPct val="100000"/>
              </a:lnSpc>
            </a:pPr>
            <a:endParaRPr sz="1800">
              <a:solidFill>
                <a:srgbClr val="000000"/>
              </a:solidFill>
              <a:latin typeface="Abel"/>
              <a:ea typeface="+mn-ea"/>
              <a:cs typeface="Abel"/>
            </a:endParaRPr>
          </a:p>
          <a:p>
            <a:pPr algn="l" hangingPunct="0">
              <a:lnSpc>
                <a:spcPct val="100000"/>
              </a:lnSpc>
            </a:pPr>
            <a:r>
              <a:rPr sz="1800">
                <a:solidFill>
                  <a:srgbClr val="000000"/>
                </a:solidFill>
                <a:latin typeface="Abel"/>
                <a:ea typeface="+mn-ea"/>
                <a:cs typeface="Abel"/>
              </a:rPr>
              <a:t>Mitigation actions include deleting, protecting data with a password, encrypting data, changing access permissions or moving it to a secure location.</a:t>
            </a:r>
          </a:p>
        </p:txBody>
      </p:sp>
      <p:pic>
        <p:nvPicPr>
          <p:cNvPr id="6" name="Picture 5">
            <a:extLst>
              <a:ext uri="{FF2B5EF4-FFF2-40B4-BE49-F238E27FC236}">
                <a16:creationId xmlns:a16="http://schemas.microsoft.com/office/drawing/2014/main" id="{BDA06AB1-E1E7-8F17-1602-C59485F0DF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4835" y="1773559"/>
            <a:ext cx="7391400" cy="3674741"/>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54"/>
        <p:cNvGrpSpPr/>
        <p:nvPr/>
      </p:nvGrpSpPr>
      <p:grpSpPr>
        <a:xfrm>
          <a:off x="0" y="0"/>
          <a:ext cx="0" cy="0"/>
          <a:chOff x="0" y="0"/>
          <a:chExt cx="0" cy="0"/>
        </a:xfrm>
      </p:grpSpPr>
      <p:sp>
        <p:nvSpPr>
          <p:cNvPr id="2" name="Body text"/>
          <p:cNvSpPr/>
          <p:nvPr/>
        </p:nvSpPr>
        <p:spPr>
          <a:xfrm>
            <a:off x="1333500" y="1552575"/>
            <a:ext cx="3971925" cy="422744"/>
          </a:xfrm>
          <a:prstGeom prst="rect">
            <a:avLst/>
          </a:prstGeom>
        </p:spPr>
        <p:txBody>
          <a:bodyPr spcFirstLastPara="0" lIns="0" tIns="0" rIns="0" bIns="0" anchor="t"/>
          <a:lstStyle/>
          <a:p>
            <a:pPr algn="l" hangingPunct="0">
              <a:lnSpc>
                <a:spcPct val="100000"/>
              </a:lnSpc>
            </a:pPr>
            <a:r>
              <a:rPr sz="2755">
                <a:solidFill>
                  <a:srgbClr val="5D647B"/>
                </a:solidFill>
                <a:latin typeface="Abel"/>
                <a:ea typeface="+mn-ea"/>
                <a:cs typeface="Abel"/>
              </a:rPr>
              <a:t>Mitigation Plans in Progress</a:t>
            </a:r>
          </a:p>
        </p:txBody>
      </p:sp>
      <p:sp>
        <p:nvSpPr>
          <p:cNvPr id="3" name="Body text copy 1"/>
          <p:cNvSpPr/>
          <p:nvPr/>
        </p:nvSpPr>
        <p:spPr>
          <a:xfrm>
            <a:off x="1333500" y="2133600"/>
            <a:ext cx="3971925" cy="1600200"/>
          </a:xfrm>
          <a:prstGeom prst="rect">
            <a:avLst/>
          </a:prstGeom>
        </p:spPr>
        <p:txBody>
          <a:bodyPr spcFirstLastPara="0" lIns="0" tIns="0" rIns="0" bIns="0" anchor="t"/>
          <a:lstStyle/>
          <a:p>
            <a:pPr algn="l" hangingPunct="0">
              <a:lnSpc>
                <a:spcPct val="100000"/>
              </a:lnSpc>
            </a:pPr>
            <a:r>
              <a:rPr sz="2100">
                <a:solidFill>
                  <a:srgbClr val="000000"/>
                </a:solidFill>
                <a:latin typeface="Abel"/>
                <a:ea typeface="+mn-ea"/>
                <a:cs typeface="Abel"/>
              </a:rPr>
              <a:t>Get a quick overview of  mitigation plans in progress, with information about who the tasks are assigned to, the due dates, and progress percentage for each. </a:t>
            </a:r>
          </a:p>
        </p:txBody>
      </p:sp>
      <p:sp>
        <p:nvSpPr>
          <p:cNvPr id="5" name="Body text copy 2"/>
          <p:cNvSpPr/>
          <p:nvPr/>
        </p:nvSpPr>
        <p:spPr>
          <a:xfrm>
            <a:off x="1333500" y="4048125"/>
            <a:ext cx="3971925" cy="422744"/>
          </a:xfrm>
          <a:prstGeom prst="rect">
            <a:avLst/>
          </a:prstGeom>
        </p:spPr>
        <p:txBody>
          <a:bodyPr spcFirstLastPara="0" lIns="0" tIns="0" rIns="0" bIns="0" anchor="t"/>
          <a:lstStyle/>
          <a:p>
            <a:pPr algn="l" hangingPunct="0">
              <a:lnSpc>
                <a:spcPct val="100000"/>
              </a:lnSpc>
            </a:pPr>
            <a:r>
              <a:rPr sz="2755">
                <a:solidFill>
                  <a:srgbClr val="5D647B"/>
                </a:solidFill>
                <a:latin typeface="Abel"/>
                <a:ea typeface="+mn-ea"/>
                <a:cs typeface="Abel"/>
              </a:rPr>
              <a:t>Data Scan Reports</a:t>
            </a:r>
          </a:p>
        </p:txBody>
      </p:sp>
      <p:sp>
        <p:nvSpPr>
          <p:cNvPr id="6" name="Body text copy 3"/>
          <p:cNvSpPr/>
          <p:nvPr/>
        </p:nvSpPr>
        <p:spPr>
          <a:xfrm>
            <a:off x="1333500" y="4581525"/>
            <a:ext cx="3886200" cy="1276350"/>
          </a:xfrm>
          <a:prstGeom prst="rect">
            <a:avLst/>
          </a:prstGeom>
        </p:spPr>
        <p:txBody>
          <a:bodyPr spcFirstLastPara="0" lIns="0" tIns="0" rIns="0" bIns="0" anchor="t"/>
          <a:lstStyle/>
          <a:p>
            <a:pPr algn="l" hangingPunct="0">
              <a:lnSpc>
                <a:spcPct val="100000"/>
              </a:lnSpc>
            </a:pPr>
            <a:r>
              <a:rPr sz="2100">
                <a:latin typeface="Abel"/>
                <a:ea typeface="+mn-ea"/>
                <a:cs typeface="Abel"/>
              </a:rPr>
              <a:t>Easily generate Sensitive Data Scan reports. View Risk Grades, Items found, Sensitive files found &amp; their locations</a:t>
            </a:r>
          </a:p>
        </p:txBody>
      </p:sp>
      <p:pic>
        <p:nvPicPr>
          <p:cNvPr id="8" name="Picture 7">
            <a:extLst>
              <a:ext uri="{FF2B5EF4-FFF2-40B4-BE49-F238E27FC236}">
                <a16:creationId xmlns:a16="http://schemas.microsoft.com/office/drawing/2014/main" id="{95343943-6D81-816A-572F-E923F31153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0230" y="1664970"/>
            <a:ext cx="5985774" cy="4192905"/>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58"/>
        <p:cNvGrpSpPr/>
        <p:nvPr/>
      </p:nvGrpSpPr>
      <p:grpSpPr>
        <a:xfrm>
          <a:off x="0" y="0"/>
          <a:ext cx="0" cy="0"/>
          <a:chOff x="0" y="0"/>
          <a:chExt cx="0" cy="0"/>
        </a:xfrm>
      </p:grpSpPr>
      <p:sp>
        <p:nvSpPr>
          <p:cNvPr id="2" name="Rectangle 1"/>
          <p:cNvSpPr/>
          <p:nvPr/>
        </p:nvSpPr>
        <p:spPr>
          <a:xfrm>
            <a:off x="1670913" y="1419225"/>
            <a:ext cx="9669324" cy="857250"/>
          </a:xfrm>
          <a:prstGeom prst="rect">
            <a:avLst/>
          </a:prstGeom>
        </p:spPr>
        <p:txBody>
          <a:bodyPr spcFirstLastPara="0" lIns="95250" tIns="95250" rIns="95250" bIns="0" anchor="t"/>
          <a:lstStyle/>
          <a:p>
            <a:pPr algn="ctr" hangingPunct="0">
              <a:lnSpc>
                <a:spcPct val="100000"/>
              </a:lnSpc>
            </a:pPr>
            <a:r>
              <a:rPr sz="4350">
                <a:solidFill>
                  <a:srgbClr val="243483"/>
                </a:solidFill>
                <a:latin typeface="Abel"/>
                <a:ea typeface="+mn-ea"/>
                <a:cs typeface="Abel"/>
              </a:rPr>
              <a:t>VULNERABILITY MANAGEMENT</a:t>
            </a:r>
          </a:p>
        </p:txBody>
      </p:sp>
      <p:sp>
        <p:nvSpPr>
          <p:cNvPr id="3" name="Rectangle 2"/>
          <p:cNvSpPr/>
          <p:nvPr/>
        </p:nvSpPr>
        <p:spPr>
          <a:xfrm>
            <a:off x="1015241" y="2724150"/>
            <a:ext cx="10980669" cy="3214043"/>
          </a:xfrm>
          <a:prstGeom prst="rect">
            <a:avLst/>
          </a:prstGeom>
        </p:spPr>
        <p:txBody>
          <a:bodyPr spcFirstLastPara="0" lIns="104352" tIns="104352" rIns="104352" bIns="0" anchor="t"/>
          <a:lstStyle/>
          <a:p>
            <a:pPr algn="l" hangingPunct="0">
              <a:lnSpc>
                <a:spcPct val="100000"/>
              </a:lnSpc>
            </a:pPr>
            <a:r>
              <a:rPr sz="2465" dirty="0">
                <a:solidFill>
                  <a:srgbClr val="5D647B"/>
                </a:solidFill>
                <a:latin typeface="Abel"/>
                <a:ea typeface="+mn-ea"/>
                <a:cs typeface="Abel"/>
              </a:rPr>
              <a:t>Perform </a:t>
            </a:r>
            <a:r>
              <a:rPr lang="en-IN" sz="2465" dirty="0">
                <a:solidFill>
                  <a:srgbClr val="5D647B"/>
                </a:solidFill>
                <a:latin typeface="Abel"/>
                <a:ea typeface="+mn-ea"/>
                <a:cs typeface="Abel"/>
              </a:rPr>
              <a:t>I</a:t>
            </a:r>
            <a:r>
              <a:rPr sz="2465" dirty="0" err="1">
                <a:solidFill>
                  <a:srgbClr val="5D647B"/>
                </a:solidFill>
                <a:latin typeface="Abel"/>
                <a:ea typeface="+mn-ea"/>
                <a:cs typeface="Abel"/>
              </a:rPr>
              <a:t>nternal</a:t>
            </a:r>
            <a:r>
              <a:rPr lang="en-IN" sz="2465" dirty="0">
                <a:solidFill>
                  <a:srgbClr val="5D647B"/>
                </a:solidFill>
                <a:latin typeface="Abel"/>
                <a:ea typeface="+mn-ea"/>
                <a:cs typeface="Abel"/>
              </a:rPr>
              <a:t> (Authenticated &amp; Unauthenticated)</a:t>
            </a:r>
            <a:r>
              <a:rPr sz="2465" dirty="0">
                <a:solidFill>
                  <a:srgbClr val="5D647B"/>
                </a:solidFill>
                <a:latin typeface="Abel"/>
                <a:ea typeface="+mn-ea"/>
                <a:cs typeface="Abel"/>
              </a:rPr>
              <a:t>, </a:t>
            </a:r>
            <a:r>
              <a:rPr lang="en-IN" sz="2465" dirty="0">
                <a:solidFill>
                  <a:srgbClr val="5D647B"/>
                </a:solidFill>
                <a:latin typeface="Abel"/>
                <a:ea typeface="+mn-ea"/>
                <a:cs typeface="Abel"/>
              </a:rPr>
              <a:t>E</a:t>
            </a:r>
            <a:r>
              <a:rPr sz="2465" dirty="0" err="1">
                <a:solidFill>
                  <a:srgbClr val="5D647B"/>
                </a:solidFill>
                <a:latin typeface="Abel"/>
                <a:ea typeface="+mn-ea"/>
                <a:cs typeface="Abel"/>
              </a:rPr>
              <a:t>xternal</a:t>
            </a:r>
            <a:r>
              <a:rPr sz="2465" dirty="0">
                <a:solidFill>
                  <a:srgbClr val="5D647B"/>
                </a:solidFill>
                <a:latin typeface="Abel"/>
                <a:ea typeface="+mn-ea"/>
                <a:cs typeface="Abel"/>
              </a:rPr>
              <a:t>, and </a:t>
            </a:r>
            <a:r>
              <a:rPr lang="en-IN" sz="2465" dirty="0">
                <a:solidFill>
                  <a:srgbClr val="5D647B"/>
                </a:solidFill>
                <a:latin typeface="Abel"/>
                <a:ea typeface="+mn-ea"/>
                <a:cs typeface="Abel"/>
              </a:rPr>
              <a:t>W</a:t>
            </a:r>
            <a:r>
              <a:rPr sz="2465" dirty="0" err="1">
                <a:solidFill>
                  <a:srgbClr val="5D647B"/>
                </a:solidFill>
                <a:latin typeface="Abel"/>
                <a:ea typeface="+mn-ea"/>
                <a:cs typeface="Abel"/>
              </a:rPr>
              <a:t>eb</a:t>
            </a:r>
            <a:r>
              <a:rPr sz="2465" dirty="0">
                <a:solidFill>
                  <a:srgbClr val="5D647B"/>
                </a:solidFill>
                <a:latin typeface="Abel"/>
                <a:ea typeface="+mn-ea"/>
                <a:cs typeface="Abel"/>
              </a:rPr>
              <a:t> </a:t>
            </a:r>
            <a:r>
              <a:rPr lang="en-IN" sz="2465" dirty="0">
                <a:solidFill>
                  <a:srgbClr val="5D647B"/>
                </a:solidFill>
                <a:latin typeface="Abel"/>
                <a:cs typeface="Abel"/>
              </a:rPr>
              <a:t>A</a:t>
            </a:r>
            <a:r>
              <a:rPr sz="2465" dirty="0">
                <a:solidFill>
                  <a:srgbClr val="5D647B"/>
                </a:solidFill>
                <a:latin typeface="Abel"/>
                <a:ea typeface="+mn-ea"/>
                <a:cs typeface="Abel"/>
              </a:rPr>
              <a:t>pp Vulnerability Scans, understand the vulnerabilities discovered, and create data-driven mitigation plans to quickly close security gaps and prevent cyber attacks. </a:t>
            </a:r>
          </a:p>
          <a:p>
            <a:pPr algn="l" hangingPunct="0">
              <a:lnSpc>
                <a:spcPct val="100000"/>
              </a:lnSpc>
            </a:pPr>
            <a:endParaRPr sz="2465" dirty="0">
              <a:solidFill>
                <a:srgbClr val="5D647B"/>
              </a:solidFill>
              <a:latin typeface="Abel"/>
              <a:ea typeface="+mn-ea"/>
              <a:cs typeface="Abel"/>
            </a:endParaRPr>
          </a:p>
          <a:p>
            <a:pPr algn="l" hangingPunct="0">
              <a:lnSpc>
                <a:spcPct val="100000"/>
              </a:lnSpc>
            </a:pPr>
            <a:r>
              <a:rPr sz="2465" dirty="0">
                <a:solidFill>
                  <a:srgbClr val="5D647B"/>
                </a:solidFill>
                <a:latin typeface="Abel"/>
                <a:ea typeface="+mn-ea"/>
                <a:cs typeface="Abel"/>
              </a:rPr>
              <a:t>Patch third-party Windows-based apps from within </a:t>
            </a:r>
            <a:r>
              <a:rPr lang="en-IN" sz="2465" dirty="0">
                <a:solidFill>
                  <a:srgbClr val="5D647B"/>
                </a:solidFill>
                <a:latin typeface="Abel"/>
                <a:ea typeface="+mn-ea"/>
                <a:cs typeface="Abel"/>
              </a:rPr>
              <a:t>the platform</a:t>
            </a:r>
            <a:r>
              <a:rPr sz="2465" dirty="0">
                <a:solidFill>
                  <a:srgbClr val="5D647B"/>
                </a:solidFill>
                <a:latin typeface="Abel"/>
                <a:ea typeface="+mn-ea"/>
                <a:cs typeface="Abel"/>
              </a:rPr>
              <a:t>. Understand the root cause of vulnerabilities (tracked as CVE numbers), assess business impact, and prioritize remediation. Compare scan results and performance over time.</a:t>
            </a:r>
          </a:p>
          <a:p>
            <a:pPr algn="ctr" hangingPunct="0">
              <a:lnSpc>
                <a:spcPct val="100000"/>
              </a:lnSpc>
            </a:pPr>
            <a:endParaRPr sz="2465" dirty="0">
              <a:solidFill>
                <a:srgbClr val="5D647B"/>
              </a:solidFill>
              <a:latin typeface="Abel"/>
              <a:ea typeface="+mn-ea"/>
              <a:cs typeface="Abel"/>
            </a:endParaRPr>
          </a:p>
        </p:txBody>
      </p:sp>
      <p:pic>
        <p:nvPicPr>
          <p:cNvPr id="4" name="DashCircle"/>
          <p:cNvPicPr/>
          <p:nvPr/>
        </p:nvPicPr>
        <p:blipFill rotWithShape="1">
          <a:blip r:embed="rId3"/>
          <a:stretch>
            <a:fillRect/>
          </a:stretch>
        </p:blipFill>
        <p:spPr>
          <a:xfrm>
            <a:off x="571500" y="523875"/>
            <a:ext cx="1362075" cy="1362075"/>
          </a:xfrm>
          <a:prstGeom prst="rect">
            <a:avLst/>
          </a:prstGeom>
        </p:spPr>
      </p:pic>
      <p:sp>
        <p:nvSpPr>
          <p:cNvPr id="5" name="Rectangle 4"/>
          <p:cNvSpPr/>
          <p:nvPr/>
        </p:nvSpPr>
        <p:spPr>
          <a:xfrm>
            <a:off x="820266" y="742950"/>
            <a:ext cx="826442" cy="876300"/>
          </a:xfrm>
          <a:prstGeom prst="rect">
            <a:avLst/>
          </a:prstGeom>
        </p:spPr>
        <p:txBody>
          <a:bodyPr spcFirstLastPara="0" lIns="95250" tIns="95250" rIns="95250" bIns="0" anchor="t"/>
          <a:lstStyle/>
          <a:p>
            <a:pPr algn="ctr" hangingPunct="0">
              <a:lnSpc>
                <a:spcPct val="100000"/>
              </a:lnSpc>
            </a:pPr>
            <a:r>
              <a:rPr sz="4500">
                <a:solidFill>
                  <a:srgbClr val="243483">
                    <a:alpha val="22000"/>
                  </a:srgbClr>
                </a:solidFill>
                <a:latin typeface="Montserrat"/>
                <a:ea typeface="+mn-ea"/>
                <a:cs typeface="Montserrat"/>
              </a:rPr>
              <a:t>3</a:t>
            </a:r>
          </a:p>
        </p:txBody>
      </p:sp>
      <p:pic>
        <p:nvPicPr>
          <p:cNvPr id="6" name="customLine"/>
          <p:cNvPicPr/>
          <p:nvPr/>
        </p:nvPicPr>
        <p:blipFill rotWithShape="1">
          <a:blip r:embed="rId4"/>
          <a:stretch>
            <a:fillRect/>
          </a:stretch>
        </p:blipFill>
        <p:spPr>
          <a:xfrm>
            <a:off x="895350" y="2419350"/>
            <a:ext cx="11277600" cy="190500"/>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13"/>
        <p:cNvGrpSpPr/>
        <p:nvPr/>
      </p:nvGrpSpPr>
      <p:grpSpPr>
        <a:xfrm>
          <a:off x="0" y="0"/>
          <a:ext cx="0" cy="0"/>
          <a:chOff x="0" y="0"/>
          <a:chExt cx="0" cy="0"/>
        </a:xfrm>
      </p:grpSpPr>
      <p:sp>
        <p:nvSpPr>
          <p:cNvPr id="2" name="Body text"/>
          <p:cNvSpPr/>
          <p:nvPr/>
        </p:nvSpPr>
        <p:spPr>
          <a:xfrm>
            <a:off x="4196825" y="600075"/>
            <a:ext cx="4331750" cy="476250"/>
          </a:xfrm>
          <a:prstGeom prst="rect">
            <a:avLst/>
          </a:prstGeom>
        </p:spPr>
        <p:txBody>
          <a:bodyPr spcFirstLastPara="0" lIns="0" tIns="0" rIns="0" bIns="0" anchor="t"/>
          <a:lstStyle/>
          <a:p>
            <a:pPr algn="ctr" hangingPunct="0">
              <a:lnSpc>
                <a:spcPct val="100000"/>
              </a:lnSpc>
            </a:pPr>
            <a:r>
              <a:rPr sz="3150">
                <a:solidFill>
                  <a:srgbClr val="5D647B"/>
                </a:solidFill>
                <a:latin typeface="Abel"/>
                <a:ea typeface="+mn-ea"/>
                <a:cs typeface="Abel"/>
              </a:rPr>
              <a:t>Vulnerability Scanning</a:t>
            </a:r>
          </a:p>
        </p:txBody>
      </p:sp>
      <p:sp>
        <p:nvSpPr>
          <p:cNvPr id="4" name="Body text copy 2"/>
          <p:cNvSpPr/>
          <p:nvPr/>
        </p:nvSpPr>
        <p:spPr>
          <a:xfrm>
            <a:off x="5133975" y="6038850"/>
            <a:ext cx="2457450" cy="523706"/>
          </a:xfrm>
          <a:prstGeom prst="rect">
            <a:avLst/>
          </a:prstGeom>
        </p:spPr>
        <p:txBody>
          <a:bodyPr spcFirstLastPara="0" lIns="0" tIns="0" rIns="0" bIns="0" anchor="t"/>
          <a:lstStyle/>
          <a:p>
            <a:pPr algn="ctr" hangingPunct="0">
              <a:lnSpc>
                <a:spcPct val="100000"/>
              </a:lnSpc>
            </a:pPr>
            <a:r>
              <a:rPr sz="1718" dirty="0">
                <a:solidFill>
                  <a:srgbClr val="5D647B"/>
                </a:solidFill>
                <a:latin typeface="Abel"/>
                <a:ea typeface="+mn-ea"/>
                <a:cs typeface="Abel"/>
              </a:rPr>
              <a:t>Identify focus areas based on most vulnerable systems</a:t>
            </a:r>
          </a:p>
        </p:txBody>
      </p:sp>
      <p:sp>
        <p:nvSpPr>
          <p:cNvPr id="5" name="Body text copy 3"/>
          <p:cNvSpPr/>
          <p:nvPr/>
        </p:nvSpPr>
        <p:spPr>
          <a:xfrm>
            <a:off x="8477250" y="5895975"/>
            <a:ext cx="2867025" cy="756984"/>
          </a:xfrm>
          <a:prstGeom prst="rect">
            <a:avLst/>
          </a:prstGeom>
        </p:spPr>
        <p:txBody>
          <a:bodyPr spcFirstLastPara="0" lIns="0" tIns="0" rIns="0" bIns="0" anchor="t"/>
          <a:lstStyle/>
          <a:p>
            <a:pPr algn="ctr" hangingPunct="0">
              <a:lnSpc>
                <a:spcPct val="100000"/>
              </a:lnSpc>
            </a:pPr>
            <a:r>
              <a:rPr sz="1656" dirty="0">
                <a:solidFill>
                  <a:srgbClr val="5D647B"/>
                </a:solidFill>
                <a:latin typeface="Abel"/>
                <a:ea typeface="+mn-ea"/>
                <a:cs typeface="Abel"/>
              </a:rPr>
              <a:t>View vulnerability risk trends based on the number and severity of vulnerabilities found </a:t>
            </a:r>
            <a:r>
              <a:rPr lang="en-IN" sz="1656" dirty="0">
                <a:solidFill>
                  <a:srgbClr val="5D647B"/>
                </a:solidFill>
                <a:latin typeface="Abel"/>
                <a:ea typeface="+mn-ea"/>
                <a:cs typeface="Abel"/>
              </a:rPr>
              <a:t>over selected time periods.</a:t>
            </a:r>
            <a:endParaRPr sz="1656" dirty="0">
              <a:solidFill>
                <a:srgbClr val="5D647B"/>
              </a:solidFill>
              <a:latin typeface="Abel"/>
              <a:ea typeface="+mn-ea"/>
              <a:cs typeface="Abel"/>
            </a:endParaRPr>
          </a:p>
        </p:txBody>
      </p:sp>
      <p:sp>
        <p:nvSpPr>
          <p:cNvPr id="6" name="Rectangle 5"/>
          <p:cNvSpPr/>
          <p:nvPr/>
        </p:nvSpPr>
        <p:spPr>
          <a:xfrm>
            <a:off x="1181100" y="1123950"/>
            <a:ext cx="10382250" cy="669117"/>
          </a:xfrm>
          <a:prstGeom prst="rect">
            <a:avLst/>
          </a:prstGeom>
        </p:spPr>
        <p:txBody>
          <a:bodyPr spcFirstLastPara="0" lIns="106209" tIns="106209" rIns="106209" bIns="0" anchor="t"/>
          <a:lstStyle/>
          <a:p>
            <a:pPr algn="l" hangingPunct="0">
              <a:lnSpc>
                <a:spcPct val="100000"/>
              </a:lnSpc>
            </a:pPr>
            <a:r>
              <a:rPr sz="1505" dirty="0">
                <a:solidFill>
                  <a:srgbClr val="5D647B"/>
                </a:solidFill>
                <a:latin typeface="Abel"/>
                <a:ea typeface="+mn-ea"/>
                <a:cs typeface="Abel"/>
              </a:rPr>
              <a:t>With the Vulnerability Management capability, you can run internal, external, and Web App scans in your environment; find vulnerabilities, understand their root cause, prioritize remediation and deploy patches. Track progress and create easy-to-track mitigation plans.</a:t>
            </a:r>
          </a:p>
        </p:txBody>
      </p:sp>
      <p:pic>
        <p:nvPicPr>
          <p:cNvPr id="12" name="Picture 11">
            <a:extLst>
              <a:ext uri="{FF2B5EF4-FFF2-40B4-BE49-F238E27FC236}">
                <a16:creationId xmlns:a16="http://schemas.microsoft.com/office/drawing/2014/main" id="{19DCA0F1-6053-4B86-B179-FED125E075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4784" y="2043809"/>
            <a:ext cx="8276792" cy="3616664"/>
          </a:xfrm>
          <a:prstGeom prst="rect">
            <a:avLst/>
          </a:prstGeom>
        </p:spPr>
      </p:pic>
      <p:pic>
        <p:nvPicPr>
          <p:cNvPr id="10" name="customLine"/>
          <p:cNvPicPr/>
          <p:nvPr/>
        </p:nvPicPr>
        <p:blipFill rotWithShape="1">
          <a:blip r:embed="rId4"/>
          <a:stretch>
            <a:fillRect/>
          </a:stretch>
        </p:blipFill>
        <p:spPr>
          <a:xfrm rot="8789590">
            <a:off x="1688886" y="4045940"/>
            <a:ext cx="3773239" cy="156846"/>
          </a:xfrm>
          <a:prstGeom prst="rect">
            <a:avLst/>
          </a:prstGeom>
        </p:spPr>
      </p:pic>
      <p:pic>
        <p:nvPicPr>
          <p:cNvPr id="8" name="customLine copy 1"/>
          <p:cNvPicPr/>
          <p:nvPr/>
        </p:nvPicPr>
        <p:blipFill rotWithShape="1">
          <a:blip r:embed="rId5"/>
          <a:stretch>
            <a:fillRect/>
          </a:stretch>
        </p:blipFill>
        <p:spPr>
          <a:xfrm rot="3131838">
            <a:off x="4142552" y="5284731"/>
            <a:ext cx="1448448" cy="174746"/>
          </a:xfrm>
          <a:prstGeom prst="rect">
            <a:avLst/>
          </a:prstGeom>
        </p:spPr>
      </p:pic>
      <p:pic>
        <p:nvPicPr>
          <p:cNvPr id="9" name="customLine copy 2"/>
          <p:cNvPicPr/>
          <p:nvPr/>
        </p:nvPicPr>
        <p:blipFill rotWithShape="1">
          <a:blip r:embed="rId6"/>
          <a:stretch>
            <a:fillRect/>
          </a:stretch>
        </p:blipFill>
        <p:spPr>
          <a:xfrm rot="3752286">
            <a:off x="9012434" y="5353050"/>
            <a:ext cx="898328" cy="190500"/>
          </a:xfrm>
          <a:prstGeom prst="rect">
            <a:avLst/>
          </a:prstGeom>
        </p:spPr>
      </p:pic>
      <p:sp>
        <p:nvSpPr>
          <p:cNvPr id="3" name="Body text copy 1"/>
          <p:cNvSpPr/>
          <p:nvPr/>
        </p:nvSpPr>
        <p:spPr>
          <a:xfrm>
            <a:off x="349387" y="5262335"/>
            <a:ext cx="3219450" cy="735553"/>
          </a:xfrm>
          <a:prstGeom prst="rect">
            <a:avLst/>
          </a:prstGeom>
        </p:spPr>
        <p:txBody>
          <a:bodyPr spcFirstLastPara="0" lIns="0" tIns="0" rIns="0" bIns="0" anchor="t"/>
          <a:lstStyle/>
          <a:p>
            <a:pPr algn="ctr" hangingPunct="0">
              <a:lnSpc>
                <a:spcPct val="100000"/>
              </a:lnSpc>
            </a:pPr>
            <a:r>
              <a:rPr lang="en-IN" sz="1609" dirty="0">
                <a:solidFill>
                  <a:srgbClr val="5D647B"/>
                </a:solidFill>
                <a:latin typeface="Abel"/>
                <a:ea typeface="+mn-ea"/>
                <a:cs typeface="Abel"/>
              </a:rPr>
              <a:t>Current and previous </a:t>
            </a:r>
            <a:r>
              <a:rPr sz="1609" dirty="0">
                <a:solidFill>
                  <a:srgbClr val="5D647B"/>
                </a:solidFill>
                <a:latin typeface="Abel"/>
                <a:ea typeface="+mn-ea"/>
                <a:cs typeface="Abel"/>
              </a:rPr>
              <a:t>risk grades to assess vulnerability management and risk reduction progress over time</a:t>
            </a:r>
          </a:p>
        </p:txBody>
      </p:sp>
    </p:spTree>
    <p:extLst>
      <p:ext uri="{BB962C8B-B14F-4D97-AF65-F5344CB8AC3E}">
        <p14:creationId xmlns:p14="http://schemas.microsoft.com/office/powerpoint/2010/main" val="3930024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93"/>
        <p:cNvGrpSpPr/>
        <p:nvPr/>
      </p:nvGrpSpPr>
      <p:grpSpPr>
        <a:xfrm>
          <a:off x="0" y="0"/>
          <a:ext cx="0" cy="0"/>
          <a:chOff x="0" y="0"/>
          <a:chExt cx="0" cy="0"/>
        </a:xfrm>
      </p:grpSpPr>
      <p:sp>
        <p:nvSpPr>
          <p:cNvPr id="2" name="Body text"/>
          <p:cNvSpPr/>
          <p:nvPr/>
        </p:nvSpPr>
        <p:spPr>
          <a:xfrm>
            <a:off x="1600200" y="1323975"/>
            <a:ext cx="5591175" cy="676275"/>
          </a:xfrm>
          <a:prstGeom prst="rect">
            <a:avLst/>
          </a:prstGeom>
        </p:spPr>
        <p:txBody>
          <a:bodyPr spcFirstLastPara="0" lIns="0" tIns="0" rIns="0" bIns="0" anchor="t"/>
          <a:lstStyle/>
          <a:p>
            <a:pPr algn="l" hangingPunct="0">
              <a:lnSpc>
                <a:spcPct val="100000"/>
              </a:lnSpc>
            </a:pPr>
            <a:r>
              <a:rPr sz="4438">
                <a:solidFill>
                  <a:srgbClr val="243483"/>
                </a:solidFill>
                <a:latin typeface="Abel"/>
                <a:ea typeface="+mn-ea"/>
                <a:cs typeface="Abel"/>
              </a:rPr>
              <a:t>Table of Contents</a:t>
            </a:r>
          </a:p>
        </p:txBody>
      </p:sp>
      <p:sp>
        <p:nvSpPr>
          <p:cNvPr id="5" name="Body text copy 1"/>
          <p:cNvSpPr/>
          <p:nvPr/>
        </p:nvSpPr>
        <p:spPr>
          <a:xfrm>
            <a:off x="1600200" y="2809875"/>
            <a:ext cx="4695825" cy="2476500"/>
          </a:xfrm>
          <a:prstGeom prst="rect">
            <a:avLst/>
          </a:prstGeom>
        </p:spPr>
        <p:txBody>
          <a:bodyPr spcFirstLastPara="0" lIns="0" tIns="0" rIns="0" bIns="0" anchor="t"/>
          <a:lstStyle/>
          <a:p>
            <a:pPr algn="l" hangingPunct="0">
              <a:lnSpc>
                <a:spcPct val="100000"/>
              </a:lnSpc>
            </a:pPr>
            <a:r>
              <a:rPr lang="en-IN" sz="3250" dirty="0">
                <a:solidFill>
                  <a:srgbClr val="5D647B"/>
                </a:solidFill>
                <a:latin typeface="Abel"/>
                <a:ea typeface="+mn-ea"/>
                <a:cs typeface="Abel"/>
              </a:rPr>
              <a:t>1. </a:t>
            </a:r>
            <a:r>
              <a:rPr sz="3250" dirty="0">
                <a:solidFill>
                  <a:srgbClr val="5D647B"/>
                </a:solidFill>
                <a:latin typeface="Abel"/>
                <a:ea typeface="+mn-ea"/>
                <a:cs typeface="Abel"/>
              </a:rPr>
              <a:t>Cyber Risk Overview</a:t>
            </a:r>
          </a:p>
          <a:p>
            <a:pPr algn="l" hangingPunct="0">
              <a:lnSpc>
                <a:spcPct val="100000"/>
              </a:lnSpc>
            </a:pPr>
            <a:r>
              <a:rPr sz="3250" dirty="0">
                <a:solidFill>
                  <a:srgbClr val="5D647B"/>
                </a:solidFill>
                <a:latin typeface="Abel"/>
                <a:ea typeface="+mn-ea"/>
                <a:cs typeface="Abel"/>
              </a:rPr>
              <a:t>2. Sensitive Data Discovery</a:t>
            </a:r>
          </a:p>
          <a:p>
            <a:pPr algn="l" hangingPunct="0">
              <a:lnSpc>
                <a:spcPct val="100000"/>
              </a:lnSpc>
            </a:pPr>
            <a:r>
              <a:rPr sz="3250" dirty="0">
                <a:solidFill>
                  <a:srgbClr val="5D647B"/>
                </a:solidFill>
                <a:latin typeface="Abel"/>
                <a:ea typeface="+mn-ea"/>
                <a:cs typeface="Abel"/>
              </a:rPr>
              <a:t>3. Vulnerability Management</a:t>
            </a:r>
          </a:p>
          <a:p>
            <a:pPr algn="l" hangingPunct="0">
              <a:lnSpc>
                <a:spcPct val="100000"/>
              </a:lnSpc>
            </a:pPr>
            <a:r>
              <a:rPr sz="3250" dirty="0">
                <a:solidFill>
                  <a:srgbClr val="5D647B"/>
                </a:solidFill>
                <a:latin typeface="Abel"/>
                <a:ea typeface="+mn-ea"/>
                <a:cs typeface="Abel"/>
              </a:rPr>
              <a:t>4. Secure Baseline Scanning</a:t>
            </a:r>
          </a:p>
          <a:p>
            <a:pPr algn="l" hangingPunct="0">
              <a:lnSpc>
                <a:spcPct val="100000"/>
              </a:lnSpc>
            </a:pPr>
            <a:endParaRPr sz="3250" dirty="0">
              <a:solidFill>
                <a:srgbClr val="5D647B"/>
              </a:solidFill>
              <a:latin typeface="Abel"/>
              <a:ea typeface="+mn-ea"/>
              <a:cs typeface="Abel"/>
            </a:endParaRPr>
          </a:p>
        </p:txBody>
      </p:sp>
      <p:sp>
        <p:nvSpPr>
          <p:cNvPr id="6" name="Body text copy 2"/>
          <p:cNvSpPr/>
          <p:nvPr/>
        </p:nvSpPr>
        <p:spPr>
          <a:xfrm>
            <a:off x="7191375" y="2809875"/>
            <a:ext cx="4067175" cy="2476500"/>
          </a:xfrm>
          <a:prstGeom prst="rect">
            <a:avLst/>
          </a:prstGeom>
        </p:spPr>
        <p:txBody>
          <a:bodyPr spcFirstLastPara="0" lIns="0" tIns="0" rIns="0" bIns="0" anchor="t"/>
          <a:lstStyle/>
          <a:p>
            <a:pPr algn="l" hangingPunct="0">
              <a:lnSpc>
                <a:spcPct val="100000"/>
              </a:lnSpc>
            </a:pPr>
            <a:r>
              <a:rPr sz="3250" dirty="0">
                <a:solidFill>
                  <a:srgbClr val="5D647B"/>
                </a:solidFill>
                <a:latin typeface="Abel"/>
                <a:ea typeface="+mn-ea"/>
                <a:cs typeface="Abel"/>
              </a:rPr>
              <a:t>5. Compliance</a:t>
            </a:r>
          </a:p>
          <a:p>
            <a:pPr algn="l" hangingPunct="0">
              <a:lnSpc>
                <a:spcPct val="100000"/>
              </a:lnSpc>
            </a:pPr>
            <a:r>
              <a:rPr sz="3250" dirty="0">
                <a:solidFill>
                  <a:srgbClr val="5D647B"/>
                </a:solidFill>
                <a:latin typeface="Abel"/>
                <a:ea typeface="+mn-ea"/>
                <a:cs typeface="Abel"/>
              </a:rPr>
              <a:t>6. Dark Web Monitoring</a:t>
            </a:r>
          </a:p>
          <a:p>
            <a:pPr algn="l" hangingPunct="0">
              <a:lnSpc>
                <a:spcPct val="100000"/>
              </a:lnSpc>
            </a:pPr>
            <a:r>
              <a:rPr sz="3250" dirty="0">
                <a:solidFill>
                  <a:srgbClr val="5D647B"/>
                </a:solidFill>
                <a:latin typeface="Abel"/>
                <a:ea typeface="+mn-ea"/>
                <a:cs typeface="Abel"/>
              </a:rPr>
              <a:t>7. Risk Mitigation</a:t>
            </a:r>
          </a:p>
          <a:p>
            <a:pPr algn="l" hangingPunct="0">
              <a:lnSpc>
                <a:spcPct val="100000"/>
              </a:lnSpc>
            </a:pPr>
            <a:endParaRPr sz="3250" dirty="0">
              <a:solidFill>
                <a:srgbClr val="5D647B"/>
              </a:solidFill>
              <a:latin typeface="Abel"/>
              <a:ea typeface="+mn-ea"/>
              <a:cs typeface="Abel"/>
            </a:endParaRPr>
          </a:p>
          <a:p>
            <a:pPr algn="l" hangingPunct="0">
              <a:lnSpc>
                <a:spcPct val="100000"/>
              </a:lnSpc>
            </a:pPr>
            <a:endParaRPr sz="3250" dirty="0">
              <a:solidFill>
                <a:srgbClr val="5D647B"/>
              </a:solidFill>
              <a:latin typeface="Abel"/>
              <a:ea typeface="+mn-ea"/>
              <a:cs typeface="Abel"/>
            </a:endParaRPr>
          </a:p>
        </p:txBody>
      </p:sp>
      <p:pic>
        <p:nvPicPr>
          <p:cNvPr id="7" name="customLine"/>
          <p:cNvPicPr/>
          <p:nvPr/>
        </p:nvPicPr>
        <p:blipFill rotWithShape="1">
          <a:blip r:embed="rId3"/>
          <a:stretch>
            <a:fillRect/>
          </a:stretch>
        </p:blipFill>
        <p:spPr>
          <a:xfrm>
            <a:off x="1476375" y="2190750"/>
            <a:ext cx="4924425" cy="190500"/>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14"/>
        <p:cNvGrpSpPr/>
        <p:nvPr/>
      </p:nvGrpSpPr>
      <p:grpSpPr>
        <a:xfrm>
          <a:off x="0" y="0"/>
          <a:ext cx="0" cy="0"/>
          <a:chOff x="0" y="0"/>
          <a:chExt cx="0" cy="0"/>
        </a:xfrm>
      </p:grpSpPr>
      <p:sp>
        <p:nvSpPr>
          <p:cNvPr id="2" name="Body text"/>
          <p:cNvSpPr/>
          <p:nvPr/>
        </p:nvSpPr>
        <p:spPr>
          <a:xfrm>
            <a:off x="2308245" y="676275"/>
            <a:ext cx="8394661" cy="504825"/>
          </a:xfrm>
          <a:prstGeom prst="rect">
            <a:avLst/>
          </a:prstGeom>
        </p:spPr>
        <p:txBody>
          <a:bodyPr spcFirstLastPara="0" lIns="0" tIns="0" rIns="0" bIns="0" anchor="t"/>
          <a:lstStyle/>
          <a:p>
            <a:pPr algn="ctr" hangingPunct="0">
              <a:lnSpc>
                <a:spcPct val="100000"/>
              </a:lnSpc>
            </a:pPr>
            <a:r>
              <a:rPr sz="3300" dirty="0">
                <a:solidFill>
                  <a:srgbClr val="5D647B"/>
                </a:solidFill>
                <a:latin typeface="Abel"/>
                <a:ea typeface="+mn-ea"/>
                <a:cs typeface="Abel"/>
              </a:rPr>
              <a:t>Targets with the Most Vulnerabilities</a:t>
            </a:r>
          </a:p>
        </p:txBody>
      </p:sp>
      <p:sp>
        <p:nvSpPr>
          <p:cNvPr id="3" name="Rectangle 2"/>
          <p:cNvSpPr/>
          <p:nvPr/>
        </p:nvSpPr>
        <p:spPr>
          <a:xfrm>
            <a:off x="1233488" y="1352550"/>
            <a:ext cx="10544175" cy="755708"/>
          </a:xfrm>
          <a:prstGeom prst="rect">
            <a:avLst/>
          </a:prstGeom>
        </p:spPr>
        <p:txBody>
          <a:bodyPr spcFirstLastPara="0" lIns="82142" tIns="82142" rIns="82142" bIns="0" anchor="t"/>
          <a:lstStyle/>
          <a:p>
            <a:pPr algn="l" hangingPunct="0">
              <a:lnSpc>
                <a:spcPct val="100000"/>
              </a:lnSpc>
            </a:pPr>
            <a:r>
              <a:rPr sz="1940">
                <a:solidFill>
                  <a:srgbClr val="3B3B3B"/>
                </a:solidFill>
                <a:latin typeface="Abel"/>
                <a:ea typeface="+mn-ea"/>
                <a:cs typeface="Abel"/>
              </a:rPr>
              <a:t>Easily discover machines that have the most vulnerabilities within the current selected reporting period (quarterly or monthly) and take steps to secure them quickly. </a:t>
            </a:r>
          </a:p>
        </p:txBody>
      </p:sp>
      <p:sp>
        <p:nvSpPr>
          <p:cNvPr id="4" name="Body text copy 1"/>
          <p:cNvSpPr/>
          <p:nvPr/>
        </p:nvSpPr>
        <p:spPr>
          <a:xfrm>
            <a:off x="2247567" y="2343150"/>
            <a:ext cx="8394661" cy="504825"/>
          </a:xfrm>
          <a:prstGeom prst="rect">
            <a:avLst/>
          </a:prstGeom>
        </p:spPr>
        <p:txBody>
          <a:bodyPr spcFirstLastPara="0" lIns="0" tIns="0" rIns="0" bIns="0" anchor="t"/>
          <a:lstStyle/>
          <a:p>
            <a:pPr algn="ctr" hangingPunct="0">
              <a:lnSpc>
                <a:spcPct val="100000"/>
              </a:lnSpc>
            </a:pPr>
            <a:r>
              <a:rPr sz="2400" dirty="0">
                <a:solidFill>
                  <a:srgbClr val="5D647B"/>
                </a:solidFill>
                <a:latin typeface="Abel"/>
                <a:ea typeface="+mn-ea"/>
                <a:cs typeface="Abel"/>
              </a:rPr>
              <a:t>All Vulnerabilities with Impacted Hosts</a:t>
            </a:r>
          </a:p>
        </p:txBody>
      </p:sp>
      <p:sp>
        <p:nvSpPr>
          <p:cNvPr id="6" name="Rectangle 5"/>
          <p:cNvSpPr/>
          <p:nvPr/>
        </p:nvSpPr>
        <p:spPr>
          <a:xfrm>
            <a:off x="1097756" y="5810250"/>
            <a:ext cx="10815638" cy="459996"/>
          </a:xfrm>
          <a:prstGeom prst="rect">
            <a:avLst/>
          </a:prstGeom>
        </p:spPr>
        <p:txBody>
          <a:bodyPr spcFirstLastPara="0" lIns="82142" tIns="82142" rIns="82142" bIns="0" anchor="t"/>
          <a:lstStyle/>
          <a:p>
            <a:pPr algn="l" hangingPunct="0">
              <a:lnSpc>
                <a:spcPct val="100000"/>
              </a:lnSpc>
            </a:pPr>
            <a:r>
              <a:rPr sz="1940" dirty="0">
                <a:solidFill>
                  <a:srgbClr val="3B3B3B"/>
                </a:solidFill>
                <a:latin typeface="Abel"/>
                <a:ea typeface="+mn-ea"/>
                <a:cs typeface="Abel"/>
              </a:rPr>
              <a:t>View the number of Unique CVEs for Workstations (Desktops and Laptops) and Servers, broken down by severity. </a:t>
            </a:r>
          </a:p>
        </p:txBody>
      </p:sp>
      <p:pic>
        <p:nvPicPr>
          <p:cNvPr id="8" name="Picture 7">
            <a:extLst>
              <a:ext uri="{FF2B5EF4-FFF2-40B4-BE49-F238E27FC236}">
                <a16:creationId xmlns:a16="http://schemas.microsoft.com/office/drawing/2014/main" id="{FBE213C8-ACBC-268B-5E46-673121D743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6885" y="2903647"/>
            <a:ext cx="7041495" cy="2693243"/>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86"/>
        <p:cNvGrpSpPr/>
        <p:nvPr/>
      </p:nvGrpSpPr>
      <p:grpSpPr>
        <a:xfrm>
          <a:off x="0" y="0"/>
          <a:ext cx="0" cy="0"/>
          <a:chOff x="0" y="0"/>
          <a:chExt cx="0" cy="0"/>
        </a:xfrm>
      </p:grpSpPr>
      <p:sp>
        <p:nvSpPr>
          <p:cNvPr id="2" name="Body text"/>
          <p:cNvSpPr/>
          <p:nvPr/>
        </p:nvSpPr>
        <p:spPr>
          <a:xfrm>
            <a:off x="2584188" y="866775"/>
            <a:ext cx="7842775" cy="457200"/>
          </a:xfrm>
          <a:prstGeom prst="rect">
            <a:avLst/>
          </a:prstGeom>
        </p:spPr>
        <p:txBody>
          <a:bodyPr spcFirstLastPara="0" lIns="0" tIns="0" rIns="0" bIns="0" anchor="t"/>
          <a:lstStyle/>
          <a:p>
            <a:pPr algn="ctr" hangingPunct="0">
              <a:lnSpc>
                <a:spcPct val="100000"/>
              </a:lnSpc>
            </a:pPr>
            <a:r>
              <a:rPr sz="3000" dirty="0">
                <a:solidFill>
                  <a:srgbClr val="5D647B"/>
                </a:solidFill>
                <a:latin typeface="Abel"/>
                <a:ea typeface="+mn-ea"/>
                <a:cs typeface="Abel"/>
              </a:rPr>
              <a:t>Patch </a:t>
            </a:r>
            <a:r>
              <a:rPr sz="3000" dirty="0" err="1">
                <a:solidFill>
                  <a:srgbClr val="5D647B"/>
                </a:solidFill>
                <a:latin typeface="Abel"/>
                <a:ea typeface="+mn-ea"/>
                <a:cs typeface="Abel"/>
              </a:rPr>
              <a:t>Managemen</a:t>
            </a:r>
            <a:r>
              <a:rPr lang="en-IN" sz="3000" dirty="0">
                <a:solidFill>
                  <a:srgbClr val="5D647B"/>
                </a:solidFill>
                <a:latin typeface="Abel"/>
                <a:ea typeface="+mn-ea"/>
                <a:cs typeface="Abel"/>
              </a:rPr>
              <a:t>t</a:t>
            </a:r>
            <a:endParaRPr sz="3000" dirty="0">
              <a:solidFill>
                <a:srgbClr val="5D647B"/>
              </a:solidFill>
              <a:latin typeface="Abel"/>
              <a:ea typeface="+mn-ea"/>
              <a:cs typeface="Abel"/>
            </a:endParaRPr>
          </a:p>
        </p:txBody>
      </p:sp>
      <p:sp>
        <p:nvSpPr>
          <p:cNvPr id="3" name="Rectangle 2"/>
          <p:cNvSpPr/>
          <p:nvPr/>
        </p:nvSpPr>
        <p:spPr>
          <a:xfrm>
            <a:off x="1123951" y="1552575"/>
            <a:ext cx="10763250" cy="981075"/>
          </a:xfrm>
          <a:prstGeom prst="rect">
            <a:avLst/>
          </a:prstGeom>
        </p:spPr>
        <p:txBody>
          <a:bodyPr spcFirstLastPara="0" lIns="95250" tIns="95250" rIns="95250" bIns="0" anchor="t"/>
          <a:lstStyle/>
          <a:p>
            <a:pPr>
              <a:lnSpc>
                <a:spcPct val="107000"/>
              </a:lnSpc>
              <a:spcAft>
                <a:spcPts val="800"/>
              </a:spcAft>
            </a:pPr>
            <a:r>
              <a:rPr lang="en-IN" sz="2000" kern="100" dirty="0">
                <a:effectLst/>
                <a:latin typeface="Abel" panose="02000506030000020004" pitchFamily="2" charset="0"/>
                <a:ea typeface="Calibri" panose="020F0502020204030204" pitchFamily="34" charset="0"/>
                <a:cs typeface="Times New Roman" panose="02020603050405020304" pitchFamily="18" charset="0"/>
              </a:rPr>
              <a:t>Patch vulnerabilities in a wide range of Windows-based third-party apps and view patch status on Targets (machines) across your environment.</a:t>
            </a:r>
          </a:p>
          <a:p>
            <a:pPr algn="l" hangingPunct="0">
              <a:lnSpc>
                <a:spcPct val="100000"/>
              </a:lnSpc>
            </a:pPr>
            <a:endParaRPr sz="1725" dirty="0">
              <a:solidFill>
                <a:srgbClr val="5D647B"/>
              </a:solidFill>
              <a:latin typeface="Abel"/>
              <a:ea typeface="+mn-ea"/>
              <a:cs typeface="Abel"/>
            </a:endParaRPr>
          </a:p>
        </p:txBody>
      </p:sp>
      <p:pic>
        <p:nvPicPr>
          <p:cNvPr id="6" name="Picture 5">
            <a:extLst>
              <a:ext uri="{FF2B5EF4-FFF2-40B4-BE49-F238E27FC236}">
                <a16:creationId xmlns:a16="http://schemas.microsoft.com/office/drawing/2014/main" id="{0320D811-B673-187A-2B02-AC28547D8A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0900" y="2781330"/>
            <a:ext cx="8089350" cy="2981295"/>
          </a:xfrm>
          <a:prstGeom prst="rect">
            <a:avLst/>
          </a:prstGeom>
        </p:spPr>
      </p:pic>
    </p:spTree>
    <p:extLst>
      <p:ext uri="{BB962C8B-B14F-4D97-AF65-F5344CB8AC3E}">
        <p14:creationId xmlns:p14="http://schemas.microsoft.com/office/powerpoint/2010/main" val="2973320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86"/>
        <p:cNvGrpSpPr/>
        <p:nvPr/>
      </p:nvGrpSpPr>
      <p:grpSpPr>
        <a:xfrm>
          <a:off x="0" y="0"/>
          <a:ext cx="0" cy="0"/>
          <a:chOff x="0" y="0"/>
          <a:chExt cx="0" cy="0"/>
        </a:xfrm>
      </p:grpSpPr>
      <p:sp>
        <p:nvSpPr>
          <p:cNvPr id="2" name="Body text"/>
          <p:cNvSpPr/>
          <p:nvPr/>
        </p:nvSpPr>
        <p:spPr>
          <a:xfrm>
            <a:off x="2584188" y="866775"/>
            <a:ext cx="7842775" cy="457200"/>
          </a:xfrm>
          <a:prstGeom prst="rect">
            <a:avLst/>
          </a:prstGeom>
        </p:spPr>
        <p:txBody>
          <a:bodyPr spcFirstLastPara="0" lIns="0" tIns="0" rIns="0" bIns="0" anchor="t"/>
          <a:lstStyle/>
          <a:p>
            <a:pPr algn="ctr" hangingPunct="0">
              <a:lnSpc>
                <a:spcPct val="100000"/>
              </a:lnSpc>
            </a:pPr>
            <a:r>
              <a:rPr lang="en-IN" sz="3000" dirty="0">
                <a:solidFill>
                  <a:srgbClr val="5D647B"/>
                </a:solidFill>
                <a:latin typeface="Abel"/>
                <a:ea typeface="+mn-ea"/>
                <a:cs typeface="Abel"/>
              </a:rPr>
              <a:t>Root Cause Analysis</a:t>
            </a:r>
            <a:endParaRPr sz="3000" dirty="0">
              <a:solidFill>
                <a:srgbClr val="5D647B"/>
              </a:solidFill>
              <a:latin typeface="Abel"/>
              <a:ea typeface="+mn-ea"/>
              <a:cs typeface="Abel"/>
            </a:endParaRPr>
          </a:p>
        </p:txBody>
      </p:sp>
      <p:sp>
        <p:nvSpPr>
          <p:cNvPr id="3" name="Rectangle 2"/>
          <p:cNvSpPr/>
          <p:nvPr/>
        </p:nvSpPr>
        <p:spPr>
          <a:xfrm>
            <a:off x="1123951" y="1552575"/>
            <a:ext cx="10763250" cy="981075"/>
          </a:xfrm>
          <a:prstGeom prst="rect">
            <a:avLst/>
          </a:prstGeom>
        </p:spPr>
        <p:txBody>
          <a:bodyPr spcFirstLastPara="0" lIns="95250" tIns="95250" rIns="95250" bIns="0" anchor="t"/>
          <a:lstStyle/>
          <a:p>
            <a:pPr algn="l" hangingPunct="0">
              <a:lnSpc>
                <a:spcPct val="100000"/>
              </a:lnSpc>
            </a:pPr>
            <a:r>
              <a:rPr sz="1725" dirty="0">
                <a:solidFill>
                  <a:srgbClr val="5D647B"/>
                </a:solidFill>
                <a:latin typeface="Abel"/>
                <a:ea typeface="+mn-ea"/>
                <a:cs typeface="Abel"/>
              </a:rPr>
              <a:t>Drill-down into the root causes of CVEs in the environment, and the systems affected by each. Schedule patches and software updates to address different root causes. CYRISMA enables you to patch vulnerabilities in a wide range of </a:t>
            </a:r>
            <a:r>
              <a:rPr lang="en-IN" sz="1725" dirty="0">
                <a:solidFill>
                  <a:srgbClr val="5D647B"/>
                </a:solidFill>
                <a:latin typeface="Abel"/>
                <a:ea typeface="+mn-ea"/>
                <a:cs typeface="Abel"/>
              </a:rPr>
              <a:t>Windows-based </a:t>
            </a:r>
            <a:r>
              <a:rPr sz="1725" dirty="0">
                <a:solidFill>
                  <a:srgbClr val="5D647B"/>
                </a:solidFill>
                <a:latin typeface="Abel"/>
                <a:ea typeface="+mn-ea"/>
                <a:cs typeface="Abel"/>
              </a:rPr>
              <a:t>third-party apps. </a:t>
            </a:r>
          </a:p>
        </p:txBody>
      </p:sp>
      <p:pic>
        <p:nvPicPr>
          <p:cNvPr id="6" name="Picture 5">
            <a:extLst>
              <a:ext uri="{FF2B5EF4-FFF2-40B4-BE49-F238E27FC236}">
                <a16:creationId xmlns:a16="http://schemas.microsoft.com/office/drawing/2014/main" id="{44B8D407-1E4D-A65A-1608-E9AC63F18E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2682" y="2672718"/>
            <a:ext cx="6425785" cy="3484057"/>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86"/>
        <p:cNvGrpSpPr/>
        <p:nvPr/>
      </p:nvGrpSpPr>
      <p:grpSpPr>
        <a:xfrm>
          <a:off x="0" y="0"/>
          <a:ext cx="0" cy="0"/>
          <a:chOff x="0" y="0"/>
          <a:chExt cx="0" cy="0"/>
        </a:xfrm>
      </p:grpSpPr>
      <p:sp>
        <p:nvSpPr>
          <p:cNvPr id="2" name="Body text"/>
          <p:cNvSpPr/>
          <p:nvPr/>
        </p:nvSpPr>
        <p:spPr>
          <a:xfrm>
            <a:off x="2584188" y="866775"/>
            <a:ext cx="7842775" cy="457200"/>
          </a:xfrm>
          <a:prstGeom prst="rect">
            <a:avLst/>
          </a:prstGeom>
        </p:spPr>
        <p:txBody>
          <a:bodyPr spcFirstLastPara="0" lIns="0" tIns="0" rIns="0" bIns="0" anchor="t"/>
          <a:lstStyle/>
          <a:p>
            <a:pPr algn="ctr" hangingPunct="0">
              <a:lnSpc>
                <a:spcPct val="100000"/>
              </a:lnSpc>
            </a:pPr>
            <a:r>
              <a:rPr sz="3000" dirty="0">
                <a:solidFill>
                  <a:srgbClr val="5D647B"/>
                </a:solidFill>
                <a:latin typeface="Abel"/>
                <a:ea typeface="+mn-ea"/>
                <a:cs typeface="Abel"/>
              </a:rPr>
              <a:t>Patch </a:t>
            </a:r>
            <a:r>
              <a:rPr lang="en-IN" sz="3000" dirty="0">
                <a:solidFill>
                  <a:srgbClr val="5D647B"/>
                </a:solidFill>
                <a:latin typeface="Abel"/>
                <a:ea typeface="+mn-ea"/>
                <a:cs typeface="Abel"/>
              </a:rPr>
              <a:t>History</a:t>
            </a:r>
            <a:endParaRPr sz="3000" dirty="0">
              <a:solidFill>
                <a:srgbClr val="5D647B"/>
              </a:solidFill>
              <a:latin typeface="Abel"/>
              <a:ea typeface="+mn-ea"/>
              <a:cs typeface="Abel"/>
            </a:endParaRPr>
          </a:p>
        </p:txBody>
      </p:sp>
      <p:sp>
        <p:nvSpPr>
          <p:cNvPr id="3" name="Rectangle 2"/>
          <p:cNvSpPr/>
          <p:nvPr/>
        </p:nvSpPr>
        <p:spPr>
          <a:xfrm>
            <a:off x="1123951" y="1552575"/>
            <a:ext cx="10763250" cy="981075"/>
          </a:xfrm>
          <a:prstGeom prst="rect">
            <a:avLst/>
          </a:prstGeom>
        </p:spPr>
        <p:txBody>
          <a:bodyPr spcFirstLastPara="0" lIns="95250" tIns="95250" rIns="95250" bIns="0" anchor="t"/>
          <a:lstStyle/>
          <a:p>
            <a:pPr>
              <a:lnSpc>
                <a:spcPct val="107000"/>
              </a:lnSpc>
              <a:spcAft>
                <a:spcPts val="800"/>
              </a:spcAft>
            </a:pPr>
            <a:r>
              <a:rPr lang="en-IN" kern="100" dirty="0">
                <a:effectLst/>
                <a:latin typeface="Abel" panose="02000506030000020004" pitchFamily="2" charset="0"/>
                <a:ea typeface="Calibri" panose="020F0502020204030204" pitchFamily="34" charset="0"/>
                <a:cs typeface="Times New Roman" panose="02020603050405020304" pitchFamily="18" charset="0"/>
              </a:rPr>
              <a:t>View a complete list of patches applied so far, with details about the date and time when each patch was deployed on specific Targets, the Agent involved, patch software, whether the patch was successful, and log information for troubleshooting. </a:t>
            </a:r>
          </a:p>
          <a:p>
            <a:pPr algn="l" hangingPunct="0">
              <a:lnSpc>
                <a:spcPct val="100000"/>
              </a:lnSpc>
            </a:pPr>
            <a:endParaRPr sz="1725" dirty="0">
              <a:solidFill>
                <a:srgbClr val="5D647B"/>
              </a:solidFill>
              <a:latin typeface="Abel"/>
              <a:ea typeface="+mn-ea"/>
              <a:cs typeface="Abel"/>
            </a:endParaRPr>
          </a:p>
        </p:txBody>
      </p:sp>
      <p:pic>
        <p:nvPicPr>
          <p:cNvPr id="6" name="Picture 5">
            <a:extLst>
              <a:ext uri="{FF2B5EF4-FFF2-40B4-BE49-F238E27FC236}">
                <a16:creationId xmlns:a16="http://schemas.microsoft.com/office/drawing/2014/main" id="{DE19F924-216B-677C-5083-1B26F932FE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1406" y="2762250"/>
            <a:ext cx="7608338" cy="3400394"/>
          </a:xfrm>
          <a:prstGeom prst="rect">
            <a:avLst/>
          </a:prstGeom>
        </p:spPr>
      </p:pic>
    </p:spTree>
    <p:extLst>
      <p:ext uri="{BB962C8B-B14F-4D97-AF65-F5344CB8AC3E}">
        <p14:creationId xmlns:p14="http://schemas.microsoft.com/office/powerpoint/2010/main" val="217996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21"/>
        <p:cNvGrpSpPr/>
        <p:nvPr/>
      </p:nvGrpSpPr>
      <p:grpSpPr>
        <a:xfrm>
          <a:off x="0" y="0"/>
          <a:ext cx="0" cy="0"/>
          <a:chOff x="0" y="0"/>
          <a:chExt cx="0" cy="0"/>
        </a:xfrm>
      </p:grpSpPr>
      <p:sp>
        <p:nvSpPr>
          <p:cNvPr id="2" name="Body text"/>
          <p:cNvSpPr/>
          <p:nvPr/>
        </p:nvSpPr>
        <p:spPr>
          <a:xfrm>
            <a:off x="1000125" y="2143125"/>
            <a:ext cx="9225973" cy="504825"/>
          </a:xfrm>
          <a:prstGeom prst="rect">
            <a:avLst/>
          </a:prstGeom>
        </p:spPr>
        <p:txBody>
          <a:bodyPr spcFirstLastPara="0" lIns="0" tIns="0" rIns="0" bIns="0" anchor="t"/>
          <a:lstStyle/>
          <a:p>
            <a:pPr algn="l" hangingPunct="0">
              <a:lnSpc>
                <a:spcPct val="100000"/>
              </a:lnSpc>
            </a:pPr>
            <a:r>
              <a:rPr sz="3300">
                <a:solidFill>
                  <a:srgbClr val="5D647B"/>
                </a:solidFill>
                <a:latin typeface="Abel"/>
                <a:ea typeface="+mn-ea"/>
                <a:cs typeface="Abel"/>
              </a:rPr>
              <a:t>Vulnerability History</a:t>
            </a:r>
          </a:p>
        </p:txBody>
      </p:sp>
      <p:sp>
        <p:nvSpPr>
          <p:cNvPr id="3" name="Rectangle 2"/>
          <p:cNvSpPr/>
          <p:nvPr/>
        </p:nvSpPr>
        <p:spPr>
          <a:xfrm>
            <a:off x="904875" y="2857500"/>
            <a:ext cx="3943350" cy="2266950"/>
          </a:xfrm>
          <a:prstGeom prst="rect">
            <a:avLst/>
          </a:prstGeom>
        </p:spPr>
        <p:txBody>
          <a:bodyPr spcFirstLastPara="0" lIns="95250" tIns="95250" rIns="95250" bIns="0" anchor="t"/>
          <a:lstStyle/>
          <a:p>
            <a:pPr algn="l" hangingPunct="0">
              <a:lnSpc>
                <a:spcPct val="100000"/>
              </a:lnSpc>
            </a:pPr>
            <a:r>
              <a:rPr sz="1950" dirty="0">
                <a:solidFill>
                  <a:srgbClr val="5D647B"/>
                </a:solidFill>
                <a:latin typeface="Abel"/>
                <a:ea typeface="+mn-ea"/>
                <a:cs typeface="Abel"/>
              </a:rPr>
              <a:t>View vulnerability scan history by scan type. The information shown includes scan names, all the targets scanned, individuals who issued the scans, start and end dates, no. of vulnerabilities found broken down by severity, mitigation options and Actions to take.</a:t>
            </a:r>
          </a:p>
        </p:txBody>
      </p:sp>
      <p:pic>
        <p:nvPicPr>
          <p:cNvPr id="6" name="Picture 5">
            <a:extLst>
              <a:ext uri="{FF2B5EF4-FFF2-40B4-BE49-F238E27FC236}">
                <a16:creationId xmlns:a16="http://schemas.microsoft.com/office/drawing/2014/main" id="{D0E6FF9A-7203-9C58-85BC-1DF80AA370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3478" y="1993694"/>
            <a:ext cx="6646107" cy="3327812"/>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22"/>
        <p:cNvGrpSpPr/>
        <p:nvPr/>
      </p:nvGrpSpPr>
      <p:grpSpPr>
        <a:xfrm>
          <a:off x="0" y="0"/>
          <a:ext cx="0" cy="0"/>
          <a:chOff x="0" y="0"/>
          <a:chExt cx="0" cy="0"/>
        </a:xfrm>
      </p:grpSpPr>
      <p:sp>
        <p:nvSpPr>
          <p:cNvPr id="2" name="Body text"/>
          <p:cNvSpPr/>
          <p:nvPr/>
        </p:nvSpPr>
        <p:spPr>
          <a:xfrm>
            <a:off x="1514475" y="1409700"/>
            <a:ext cx="9982200" cy="628650"/>
          </a:xfrm>
          <a:prstGeom prst="rect">
            <a:avLst/>
          </a:prstGeom>
        </p:spPr>
        <p:txBody>
          <a:bodyPr spcFirstLastPara="0" lIns="0" tIns="0" rIns="0" bIns="0" anchor="t"/>
          <a:lstStyle/>
          <a:p>
            <a:pPr algn="ctr" hangingPunct="0">
              <a:lnSpc>
                <a:spcPct val="100000"/>
              </a:lnSpc>
            </a:pPr>
            <a:r>
              <a:rPr sz="4125">
                <a:solidFill>
                  <a:srgbClr val="5D647B"/>
                </a:solidFill>
                <a:latin typeface="Abel"/>
                <a:ea typeface="+mn-ea"/>
                <a:cs typeface="Abel"/>
              </a:rPr>
              <a:t>Vulnerability Scan Reports</a:t>
            </a:r>
          </a:p>
        </p:txBody>
      </p:sp>
      <p:sp>
        <p:nvSpPr>
          <p:cNvPr id="3" name="Rectangle 2"/>
          <p:cNvSpPr/>
          <p:nvPr/>
        </p:nvSpPr>
        <p:spPr>
          <a:xfrm>
            <a:off x="842963" y="2705100"/>
            <a:ext cx="11325225" cy="2130305"/>
          </a:xfrm>
          <a:prstGeom prst="rect">
            <a:avLst/>
          </a:prstGeom>
        </p:spPr>
        <p:txBody>
          <a:bodyPr spcFirstLastPara="0" lIns="106515" tIns="106515" rIns="106515" bIns="0" anchor="t"/>
          <a:lstStyle/>
          <a:p>
            <a:pPr algn="l" hangingPunct="0">
              <a:lnSpc>
                <a:spcPct val="100000"/>
              </a:lnSpc>
            </a:pPr>
            <a:r>
              <a:rPr sz="2516" dirty="0">
                <a:solidFill>
                  <a:srgbClr val="5D647B"/>
                </a:solidFill>
                <a:latin typeface="Abel"/>
                <a:ea typeface="+mn-ea"/>
                <a:cs typeface="Abel"/>
              </a:rPr>
              <a:t>Easily generate vulnerability scan reports. Choose between Full Detail Reports, Specific Detail Reports, or an Executive Summary.</a:t>
            </a:r>
          </a:p>
          <a:p>
            <a:pPr algn="l" hangingPunct="0">
              <a:lnSpc>
                <a:spcPct val="100000"/>
              </a:lnSpc>
            </a:pPr>
            <a:endParaRPr sz="2516" dirty="0">
              <a:solidFill>
                <a:srgbClr val="5D647B"/>
              </a:solidFill>
              <a:latin typeface="Abel"/>
              <a:ea typeface="+mn-ea"/>
              <a:cs typeface="Abel"/>
            </a:endParaRPr>
          </a:p>
          <a:p>
            <a:pPr algn="l" hangingPunct="0">
              <a:lnSpc>
                <a:spcPct val="100000"/>
              </a:lnSpc>
            </a:pPr>
            <a:r>
              <a:rPr sz="2516" dirty="0">
                <a:solidFill>
                  <a:srgbClr val="5D647B"/>
                </a:solidFill>
                <a:latin typeface="Abel"/>
                <a:ea typeface="+mn-ea"/>
                <a:cs typeface="Abel"/>
              </a:rPr>
              <a:t>Maintain a low level of vulnerability risk by scanning devices regularly &amp; taking immediate action when new vulnerabilities are found.</a:t>
            </a:r>
          </a:p>
        </p:txBody>
      </p:sp>
    </p:spTree>
    <p:extLst>
      <p:ext uri="{BB962C8B-B14F-4D97-AF65-F5344CB8AC3E}">
        <p14:creationId xmlns:p14="http://schemas.microsoft.com/office/powerpoint/2010/main" val="3930024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27"/>
        <p:cNvGrpSpPr/>
        <p:nvPr/>
      </p:nvGrpSpPr>
      <p:grpSpPr>
        <a:xfrm>
          <a:off x="0" y="0"/>
          <a:ext cx="0" cy="0"/>
          <a:chOff x="0" y="0"/>
          <a:chExt cx="0" cy="0"/>
        </a:xfrm>
      </p:grpSpPr>
      <p:sp>
        <p:nvSpPr>
          <p:cNvPr id="2" name="Body text"/>
          <p:cNvSpPr/>
          <p:nvPr/>
        </p:nvSpPr>
        <p:spPr>
          <a:xfrm>
            <a:off x="1428750" y="1666875"/>
            <a:ext cx="10134600" cy="819150"/>
          </a:xfrm>
          <a:prstGeom prst="rect">
            <a:avLst/>
          </a:prstGeom>
        </p:spPr>
        <p:txBody>
          <a:bodyPr spcFirstLastPara="0" lIns="0" tIns="0" rIns="0" bIns="0" anchor="t"/>
          <a:lstStyle/>
          <a:p>
            <a:pPr algn="ctr" hangingPunct="0">
              <a:lnSpc>
                <a:spcPct val="100000"/>
              </a:lnSpc>
            </a:pPr>
            <a:r>
              <a:rPr sz="4875">
                <a:solidFill>
                  <a:srgbClr val="243483"/>
                </a:solidFill>
                <a:latin typeface="Abel"/>
                <a:ea typeface="+mn-ea"/>
                <a:cs typeface="Abel"/>
              </a:rPr>
              <a:t>SECURE BASELINE SCANS</a:t>
            </a:r>
          </a:p>
        </p:txBody>
      </p:sp>
      <p:sp>
        <p:nvSpPr>
          <p:cNvPr id="3" name="Rectangle 2"/>
          <p:cNvSpPr/>
          <p:nvPr/>
        </p:nvSpPr>
        <p:spPr>
          <a:xfrm>
            <a:off x="1119188" y="2867025"/>
            <a:ext cx="10753725" cy="2019300"/>
          </a:xfrm>
          <a:prstGeom prst="rect">
            <a:avLst/>
          </a:prstGeom>
        </p:spPr>
        <p:txBody>
          <a:bodyPr spcFirstLastPara="0" lIns="95250" tIns="95250" rIns="95250" bIns="0" anchor="t"/>
          <a:lstStyle/>
          <a:p>
            <a:pPr algn="l" hangingPunct="0">
              <a:lnSpc>
                <a:spcPct val="100000"/>
              </a:lnSpc>
            </a:pPr>
            <a:r>
              <a:rPr sz="2400" dirty="0">
                <a:solidFill>
                  <a:srgbClr val="5D647B"/>
                </a:solidFill>
                <a:latin typeface="Abel"/>
                <a:ea typeface="+mn-ea"/>
                <a:cs typeface="Abel"/>
              </a:rPr>
              <a:t>Compare and assess your Operating Systems’ (Linux, Windows, Mac) existing configuration settings against established security frameworks like the CIS Benchmarks and DISA STIGs.</a:t>
            </a:r>
          </a:p>
          <a:p>
            <a:pPr algn="l" hangingPunct="0">
              <a:lnSpc>
                <a:spcPct val="100000"/>
              </a:lnSpc>
            </a:pPr>
            <a:endParaRPr sz="2400" dirty="0">
              <a:solidFill>
                <a:srgbClr val="5D647B"/>
              </a:solidFill>
              <a:latin typeface="Abel"/>
              <a:ea typeface="+mn-ea"/>
              <a:cs typeface="Abel"/>
            </a:endParaRPr>
          </a:p>
          <a:p>
            <a:pPr algn="l" hangingPunct="0">
              <a:lnSpc>
                <a:spcPct val="100000"/>
              </a:lnSpc>
            </a:pPr>
            <a:r>
              <a:rPr sz="2400" dirty="0">
                <a:solidFill>
                  <a:srgbClr val="5D647B"/>
                </a:solidFill>
                <a:latin typeface="Abel"/>
                <a:ea typeface="+mn-ea"/>
                <a:cs typeface="Abel"/>
              </a:rPr>
              <a:t>Find security gaps and misconfigurations, and strengthen configuration based on scan results. Check for deviation from a secure state by scheduling regular scans.</a:t>
            </a:r>
          </a:p>
        </p:txBody>
      </p:sp>
      <p:pic>
        <p:nvPicPr>
          <p:cNvPr id="4" name="DashCircle"/>
          <p:cNvPicPr/>
          <p:nvPr/>
        </p:nvPicPr>
        <p:blipFill rotWithShape="1">
          <a:blip r:embed="rId3"/>
          <a:stretch>
            <a:fillRect/>
          </a:stretch>
        </p:blipFill>
        <p:spPr>
          <a:xfrm>
            <a:off x="571500" y="523875"/>
            <a:ext cx="1362075" cy="1362075"/>
          </a:xfrm>
          <a:prstGeom prst="rect">
            <a:avLst/>
          </a:prstGeom>
        </p:spPr>
      </p:pic>
      <p:sp>
        <p:nvSpPr>
          <p:cNvPr id="5" name="Rectangle 4"/>
          <p:cNvSpPr/>
          <p:nvPr/>
        </p:nvSpPr>
        <p:spPr>
          <a:xfrm>
            <a:off x="820266" y="742950"/>
            <a:ext cx="826442" cy="876300"/>
          </a:xfrm>
          <a:prstGeom prst="rect">
            <a:avLst/>
          </a:prstGeom>
        </p:spPr>
        <p:txBody>
          <a:bodyPr spcFirstLastPara="0" lIns="95250" tIns="95250" rIns="95250" bIns="0" anchor="t"/>
          <a:lstStyle/>
          <a:p>
            <a:pPr algn="ctr" hangingPunct="0">
              <a:lnSpc>
                <a:spcPct val="100000"/>
              </a:lnSpc>
            </a:pPr>
            <a:r>
              <a:rPr sz="4500">
                <a:solidFill>
                  <a:srgbClr val="243483">
                    <a:alpha val="22000"/>
                  </a:srgbClr>
                </a:solidFill>
                <a:latin typeface="Montserrat"/>
                <a:ea typeface="+mn-ea"/>
                <a:cs typeface="Montserrat"/>
              </a:rPr>
              <a:t>4</a:t>
            </a:r>
          </a:p>
        </p:txBody>
      </p:sp>
      <p:pic>
        <p:nvPicPr>
          <p:cNvPr id="6" name="customLine"/>
          <p:cNvPicPr/>
          <p:nvPr/>
        </p:nvPicPr>
        <p:blipFill rotWithShape="1">
          <a:blip r:embed="rId4"/>
          <a:stretch>
            <a:fillRect/>
          </a:stretch>
        </p:blipFill>
        <p:spPr>
          <a:xfrm>
            <a:off x="1233488" y="2590800"/>
            <a:ext cx="10639425" cy="190500"/>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62"/>
        <p:cNvGrpSpPr/>
        <p:nvPr/>
      </p:nvGrpSpPr>
      <p:grpSpPr>
        <a:xfrm>
          <a:off x="0" y="0"/>
          <a:ext cx="0" cy="0"/>
          <a:chOff x="0" y="0"/>
          <a:chExt cx="0" cy="0"/>
        </a:xfrm>
      </p:grpSpPr>
      <p:sp>
        <p:nvSpPr>
          <p:cNvPr id="2" name="Body text"/>
          <p:cNvSpPr/>
          <p:nvPr/>
        </p:nvSpPr>
        <p:spPr>
          <a:xfrm>
            <a:off x="1795184" y="514350"/>
            <a:ext cx="9605838" cy="519112"/>
          </a:xfrm>
          <a:prstGeom prst="rect">
            <a:avLst/>
          </a:prstGeom>
        </p:spPr>
        <p:txBody>
          <a:bodyPr spcFirstLastPara="0" lIns="0" tIns="0" rIns="0" bIns="0" anchor="t"/>
          <a:lstStyle/>
          <a:p>
            <a:pPr algn="ctr" hangingPunct="0">
              <a:lnSpc>
                <a:spcPct val="100000"/>
              </a:lnSpc>
            </a:pPr>
            <a:r>
              <a:rPr sz="3406">
                <a:solidFill>
                  <a:srgbClr val="5D647B"/>
                </a:solidFill>
                <a:latin typeface="Abel"/>
                <a:ea typeface="+mn-ea"/>
                <a:cs typeface="Abel"/>
              </a:rPr>
              <a:t>Secure Baseline Dashboard</a:t>
            </a:r>
          </a:p>
        </p:txBody>
      </p:sp>
      <p:sp>
        <p:nvSpPr>
          <p:cNvPr id="3" name="Rectangle 2"/>
          <p:cNvSpPr/>
          <p:nvPr/>
        </p:nvSpPr>
        <p:spPr>
          <a:xfrm>
            <a:off x="1228613" y="1209675"/>
            <a:ext cx="10575471" cy="1200150"/>
          </a:xfrm>
          <a:prstGeom prst="rect">
            <a:avLst/>
          </a:prstGeom>
        </p:spPr>
        <p:txBody>
          <a:bodyPr spcFirstLastPara="0" lIns="95250" tIns="95250" rIns="95250" bIns="0" anchor="t"/>
          <a:lstStyle/>
          <a:p>
            <a:pPr algn="l" hangingPunct="0">
              <a:lnSpc>
                <a:spcPct val="100000"/>
              </a:lnSpc>
            </a:pPr>
            <a:r>
              <a:rPr sz="1650">
                <a:solidFill>
                  <a:srgbClr val="5D647B"/>
                </a:solidFill>
                <a:latin typeface="Abel"/>
                <a:ea typeface="+mn-ea"/>
                <a:cs typeface="Abel"/>
              </a:rPr>
              <a:t>The Secure Baseline Scan dashboard provides an overview of how your previous or current baseline scans have performed or are performing. Through this, you can determine how vulnerable your instance is based on Operating System (OS) configuration settings and group policy practice. The risk grades give you an easy way to compare previous and current risk levels based on scan results. Use the Secure Baseline Trend chart to see performance in secure configuration and policy management over time.</a:t>
            </a:r>
          </a:p>
        </p:txBody>
      </p:sp>
      <p:pic>
        <p:nvPicPr>
          <p:cNvPr id="6" name="Picture 5">
            <a:extLst>
              <a:ext uri="{FF2B5EF4-FFF2-40B4-BE49-F238E27FC236}">
                <a16:creationId xmlns:a16="http://schemas.microsoft.com/office/drawing/2014/main" id="{C133AF20-3AE4-E277-1E3E-4449CA7FF2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4367" y="2866991"/>
            <a:ext cx="7542415" cy="3238534"/>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52"/>
        <p:cNvGrpSpPr/>
        <p:nvPr/>
      </p:nvGrpSpPr>
      <p:grpSpPr>
        <a:xfrm>
          <a:off x="0" y="0"/>
          <a:ext cx="0" cy="0"/>
          <a:chOff x="0" y="0"/>
          <a:chExt cx="0" cy="0"/>
        </a:xfrm>
      </p:grpSpPr>
      <p:sp>
        <p:nvSpPr>
          <p:cNvPr id="2" name="Body text"/>
          <p:cNvSpPr/>
          <p:nvPr/>
        </p:nvSpPr>
        <p:spPr>
          <a:xfrm>
            <a:off x="496549" y="695325"/>
            <a:ext cx="11791950" cy="1584024"/>
          </a:xfrm>
          <a:prstGeom prst="rect">
            <a:avLst/>
          </a:prstGeom>
        </p:spPr>
        <p:txBody>
          <a:bodyPr spcFirstLastPara="0" lIns="0" tIns="0" rIns="0" bIns="0" anchor="t"/>
          <a:lstStyle/>
          <a:p>
            <a:pPr algn="ctr" hangingPunct="0">
              <a:lnSpc>
                <a:spcPct val="100000"/>
              </a:lnSpc>
            </a:pPr>
            <a:r>
              <a:rPr sz="3071" dirty="0">
                <a:solidFill>
                  <a:srgbClr val="5D647B"/>
                </a:solidFill>
                <a:latin typeface="Abel"/>
                <a:ea typeface="+mn-ea"/>
                <a:cs typeface="Abel"/>
              </a:rPr>
              <a:t>Discover Machines with the Lowest Scores to Prioritize remediation</a:t>
            </a:r>
          </a:p>
          <a:p>
            <a:pPr algn="ctr" hangingPunct="0">
              <a:lnSpc>
                <a:spcPct val="100000"/>
              </a:lnSpc>
            </a:pPr>
            <a:endParaRPr sz="3071" b="1" dirty="0">
              <a:solidFill>
                <a:srgbClr val="5D647B"/>
              </a:solidFill>
              <a:latin typeface="Abel"/>
              <a:ea typeface="+mn-ea"/>
              <a:cs typeface="Abel"/>
            </a:endParaRPr>
          </a:p>
        </p:txBody>
      </p:sp>
      <p:sp>
        <p:nvSpPr>
          <p:cNvPr id="3" name="Rectangle 2"/>
          <p:cNvSpPr/>
          <p:nvPr/>
        </p:nvSpPr>
        <p:spPr>
          <a:xfrm>
            <a:off x="1325224" y="1171575"/>
            <a:ext cx="10853738" cy="1327097"/>
          </a:xfrm>
          <a:prstGeom prst="rect">
            <a:avLst/>
          </a:prstGeom>
        </p:spPr>
        <p:txBody>
          <a:bodyPr spcFirstLastPara="0" lIns="101305" tIns="101305" rIns="101305" bIns="0" anchor="t"/>
          <a:lstStyle/>
          <a:p>
            <a:pPr algn="l" hangingPunct="0">
              <a:lnSpc>
                <a:spcPct val="100000"/>
              </a:lnSpc>
            </a:pPr>
            <a:endParaRPr/>
          </a:p>
          <a:p>
            <a:pPr algn="l" hangingPunct="0">
              <a:lnSpc>
                <a:spcPct val="100000"/>
              </a:lnSpc>
            </a:pPr>
            <a:r>
              <a:rPr sz="2393">
                <a:solidFill>
                  <a:srgbClr val="5D647B"/>
                </a:solidFill>
                <a:latin typeface="Abel"/>
                <a:ea typeface="+mn-ea"/>
                <a:cs typeface="Abel"/>
              </a:rPr>
              <a:t>Get a quick view of the top 10 machines that have the lowest pass scores to plan remediation and prioritize action items</a:t>
            </a:r>
          </a:p>
        </p:txBody>
      </p:sp>
      <p:pic>
        <p:nvPicPr>
          <p:cNvPr id="5" name="Picture 4">
            <a:extLst>
              <a:ext uri="{FF2B5EF4-FFF2-40B4-BE49-F238E27FC236}">
                <a16:creationId xmlns:a16="http://schemas.microsoft.com/office/drawing/2014/main" id="{7554D3B2-E3DE-7CBE-BAB5-B9A9793C34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8376" y="2678043"/>
            <a:ext cx="8228295" cy="3640948"/>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30"/>
        <p:cNvGrpSpPr/>
        <p:nvPr/>
      </p:nvGrpSpPr>
      <p:grpSpPr>
        <a:xfrm>
          <a:off x="0" y="0"/>
          <a:ext cx="0" cy="0"/>
          <a:chOff x="0" y="0"/>
          <a:chExt cx="0" cy="0"/>
        </a:xfrm>
      </p:grpSpPr>
      <p:sp>
        <p:nvSpPr>
          <p:cNvPr id="2" name="Body text"/>
          <p:cNvSpPr/>
          <p:nvPr/>
        </p:nvSpPr>
        <p:spPr>
          <a:xfrm>
            <a:off x="1325224" y="695325"/>
            <a:ext cx="10134600" cy="504825"/>
          </a:xfrm>
          <a:prstGeom prst="rect">
            <a:avLst/>
          </a:prstGeom>
        </p:spPr>
        <p:txBody>
          <a:bodyPr spcFirstLastPara="0" lIns="0" tIns="0" rIns="0" bIns="0" anchor="t"/>
          <a:lstStyle/>
          <a:p>
            <a:pPr algn="ctr" hangingPunct="0">
              <a:lnSpc>
                <a:spcPct val="100000"/>
              </a:lnSpc>
            </a:pPr>
            <a:r>
              <a:rPr sz="3300">
                <a:solidFill>
                  <a:srgbClr val="5D647B"/>
                </a:solidFill>
                <a:latin typeface="Abel"/>
                <a:ea typeface="+mn-ea"/>
                <a:cs typeface="Abel"/>
              </a:rPr>
              <a:t>SECURE BASELINE HISTORY</a:t>
            </a:r>
          </a:p>
        </p:txBody>
      </p:sp>
      <p:sp>
        <p:nvSpPr>
          <p:cNvPr id="3" name="Rectangle 2"/>
          <p:cNvSpPr/>
          <p:nvPr/>
        </p:nvSpPr>
        <p:spPr>
          <a:xfrm>
            <a:off x="1072811" y="1343025"/>
            <a:ext cx="10804864" cy="981075"/>
          </a:xfrm>
          <a:prstGeom prst="rect">
            <a:avLst/>
          </a:prstGeom>
        </p:spPr>
        <p:txBody>
          <a:bodyPr spcFirstLastPara="0" lIns="95250" tIns="95250" rIns="95250" bIns="0" anchor="t"/>
          <a:lstStyle/>
          <a:p>
            <a:pPr algn="l" hangingPunct="0">
              <a:lnSpc>
                <a:spcPct val="100000"/>
              </a:lnSpc>
            </a:pPr>
            <a:r>
              <a:rPr sz="1725">
                <a:solidFill>
                  <a:srgbClr val="5D647B"/>
                </a:solidFill>
                <a:latin typeface="Abel"/>
                <a:ea typeface="+mn-ea"/>
                <a:cs typeface="Abel"/>
              </a:rPr>
              <a:t>Any existing Secure Baseline scans that have either been completed or canceled are shown within the secure baseline scan history. You can see the number of completed baseline scans, overall failure rate, and a list of a scans with an overview of each scan result. Create mitigation plans starting with the lowest pass scores to comply with established security standards.</a:t>
            </a:r>
          </a:p>
        </p:txBody>
      </p:sp>
      <p:pic>
        <p:nvPicPr>
          <p:cNvPr id="6" name="Picture 5">
            <a:extLst>
              <a:ext uri="{FF2B5EF4-FFF2-40B4-BE49-F238E27FC236}">
                <a16:creationId xmlns:a16="http://schemas.microsoft.com/office/drawing/2014/main" id="{4DCA685D-DEC8-4AC5-74C3-2E4E3FB82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6497" y="2641881"/>
            <a:ext cx="6882323" cy="3648923"/>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63"/>
        <p:cNvGrpSpPr/>
        <p:nvPr/>
      </p:nvGrpSpPr>
      <p:grpSpPr>
        <a:xfrm>
          <a:off x="0" y="0"/>
          <a:ext cx="0" cy="0"/>
          <a:chOff x="0" y="0"/>
          <a:chExt cx="0" cy="0"/>
        </a:xfrm>
      </p:grpSpPr>
      <p:sp>
        <p:nvSpPr>
          <p:cNvPr id="2" name="Body text"/>
          <p:cNvSpPr/>
          <p:nvPr/>
        </p:nvSpPr>
        <p:spPr>
          <a:xfrm>
            <a:off x="483766" y="2352675"/>
            <a:ext cx="12043618" cy="772445"/>
          </a:xfrm>
          <a:prstGeom prst="rect">
            <a:avLst/>
          </a:prstGeom>
        </p:spPr>
        <p:txBody>
          <a:bodyPr spcFirstLastPara="0" lIns="0" tIns="0" rIns="0" bIns="0" anchor="t"/>
          <a:lstStyle/>
          <a:p>
            <a:pPr algn="ctr" hangingPunct="0">
              <a:lnSpc>
                <a:spcPct val="100000"/>
              </a:lnSpc>
            </a:pPr>
            <a:r>
              <a:rPr sz="5069">
                <a:solidFill>
                  <a:srgbClr val="243483"/>
                </a:solidFill>
                <a:latin typeface="Abel"/>
                <a:ea typeface="+mn-ea"/>
                <a:cs typeface="Abel"/>
              </a:rPr>
              <a:t>CYBER RISK OVERVIEW</a:t>
            </a:r>
          </a:p>
        </p:txBody>
      </p:sp>
      <p:sp>
        <p:nvSpPr>
          <p:cNvPr id="5" name="Body text copy 1"/>
          <p:cNvSpPr/>
          <p:nvPr/>
        </p:nvSpPr>
        <p:spPr>
          <a:xfrm>
            <a:off x="1807517" y="3390900"/>
            <a:ext cx="9396115" cy="1114425"/>
          </a:xfrm>
          <a:prstGeom prst="rect">
            <a:avLst/>
          </a:prstGeom>
        </p:spPr>
        <p:txBody>
          <a:bodyPr spcFirstLastPara="0" lIns="0" tIns="0" rIns="0" bIns="0" anchor="t"/>
          <a:lstStyle/>
          <a:p>
            <a:pPr algn="ctr" hangingPunct="0">
              <a:lnSpc>
                <a:spcPct val="100000"/>
              </a:lnSpc>
            </a:pPr>
            <a:r>
              <a:rPr sz="2438">
                <a:solidFill>
                  <a:srgbClr val="5D647B"/>
                </a:solidFill>
                <a:latin typeface="Abel"/>
                <a:ea typeface="+mn-ea"/>
                <a:cs typeface="Abel"/>
              </a:rPr>
              <a:t>Get a quick overview of your organization's current security posture based on vulnerability, data sensitivity, and security baseline scans; risk monetization data; and compliance tracking</a:t>
            </a:r>
          </a:p>
        </p:txBody>
      </p:sp>
      <p:pic>
        <p:nvPicPr>
          <p:cNvPr id="6" name="customLine"/>
          <p:cNvPicPr/>
          <p:nvPr/>
        </p:nvPicPr>
        <p:blipFill rotWithShape="1">
          <a:blip r:embed="rId3"/>
          <a:stretch>
            <a:fillRect/>
          </a:stretch>
        </p:blipFill>
        <p:spPr>
          <a:xfrm>
            <a:off x="1423988" y="3124200"/>
            <a:ext cx="10163175" cy="190500"/>
          </a:xfrm>
          <a:prstGeom prst="rect">
            <a:avLst/>
          </a:prstGeom>
        </p:spPr>
      </p:pic>
      <p:pic>
        <p:nvPicPr>
          <p:cNvPr id="7" name="DashCircle"/>
          <p:cNvPicPr/>
          <p:nvPr/>
        </p:nvPicPr>
        <p:blipFill rotWithShape="1">
          <a:blip r:embed="rId4"/>
          <a:stretch>
            <a:fillRect/>
          </a:stretch>
        </p:blipFill>
        <p:spPr>
          <a:xfrm>
            <a:off x="571500" y="523875"/>
            <a:ext cx="1362075" cy="1362075"/>
          </a:xfrm>
          <a:prstGeom prst="rect">
            <a:avLst/>
          </a:prstGeom>
        </p:spPr>
      </p:pic>
      <p:sp>
        <p:nvSpPr>
          <p:cNvPr id="8" name="Rectangle 7"/>
          <p:cNvSpPr/>
          <p:nvPr/>
        </p:nvSpPr>
        <p:spPr>
          <a:xfrm>
            <a:off x="820266" y="742950"/>
            <a:ext cx="826442" cy="876300"/>
          </a:xfrm>
          <a:prstGeom prst="rect">
            <a:avLst/>
          </a:prstGeom>
        </p:spPr>
        <p:txBody>
          <a:bodyPr spcFirstLastPara="0" lIns="95250" tIns="95250" rIns="95250" bIns="0" anchor="t"/>
          <a:lstStyle/>
          <a:p>
            <a:pPr algn="ctr" hangingPunct="0">
              <a:lnSpc>
                <a:spcPct val="100000"/>
              </a:lnSpc>
            </a:pPr>
            <a:r>
              <a:rPr sz="4500">
                <a:solidFill>
                  <a:srgbClr val="243483">
                    <a:alpha val="22000"/>
                  </a:srgbClr>
                </a:solidFill>
                <a:latin typeface="Montserrat"/>
                <a:ea typeface="+mn-ea"/>
                <a:cs typeface="Montserrat"/>
              </a:rPr>
              <a:t>1</a:t>
            </a:r>
          </a:p>
        </p:txBody>
      </p:sp>
    </p:spTree>
    <p:extLst>
      <p:ext uri="{BB962C8B-B14F-4D97-AF65-F5344CB8AC3E}">
        <p14:creationId xmlns:p14="http://schemas.microsoft.com/office/powerpoint/2010/main" val="3930024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24"/>
        <p:cNvGrpSpPr/>
        <p:nvPr/>
      </p:nvGrpSpPr>
      <p:grpSpPr>
        <a:xfrm>
          <a:off x="0" y="0"/>
          <a:ext cx="0" cy="0"/>
          <a:chOff x="0" y="0"/>
          <a:chExt cx="0" cy="0"/>
        </a:xfrm>
      </p:grpSpPr>
      <p:sp>
        <p:nvSpPr>
          <p:cNvPr id="2" name="Rectangle 1"/>
          <p:cNvSpPr/>
          <p:nvPr/>
        </p:nvSpPr>
        <p:spPr>
          <a:xfrm>
            <a:off x="4040987" y="1828800"/>
            <a:ext cx="4929176" cy="1009650"/>
          </a:xfrm>
          <a:prstGeom prst="rect">
            <a:avLst/>
          </a:prstGeom>
        </p:spPr>
        <p:txBody>
          <a:bodyPr spcFirstLastPara="0" lIns="95250" tIns="95250" rIns="95250" bIns="0" anchor="t"/>
          <a:lstStyle/>
          <a:p>
            <a:pPr algn="ctr" hangingPunct="0">
              <a:lnSpc>
                <a:spcPct val="100000"/>
              </a:lnSpc>
            </a:pPr>
            <a:r>
              <a:rPr sz="5400">
                <a:solidFill>
                  <a:srgbClr val="243483"/>
                </a:solidFill>
                <a:latin typeface="Abel"/>
                <a:ea typeface="+mn-ea"/>
                <a:cs typeface="Abel"/>
              </a:rPr>
              <a:t>COMPLIANCE</a:t>
            </a:r>
          </a:p>
        </p:txBody>
      </p:sp>
      <p:sp>
        <p:nvSpPr>
          <p:cNvPr id="3" name="Rectangle 2"/>
          <p:cNvSpPr/>
          <p:nvPr/>
        </p:nvSpPr>
        <p:spPr>
          <a:xfrm>
            <a:off x="1090613" y="3048000"/>
            <a:ext cx="10829925" cy="1463558"/>
          </a:xfrm>
          <a:prstGeom prst="rect">
            <a:avLst/>
          </a:prstGeom>
        </p:spPr>
        <p:txBody>
          <a:bodyPr spcFirstLastPara="0" lIns="114340" tIns="114340" rIns="114340" bIns="0" anchor="t"/>
          <a:lstStyle/>
          <a:p>
            <a:pPr algn="l" hangingPunct="0">
              <a:lnSpc>
                <a:spcPct val="100000"/>
              </a:lnSpc>
            </a:pPr>
            <a:r>
              <a:rPr sz="2500" dirty="0">
                <a:solidFill>
                  <a:srgbClr val="717274"/>
                </a:solidFill>
                <a:latin typeface="Abel"/>
                <a:ea typeface="+mn-ea"/>
                <a:cs typeface="Abel"/>
              </a:rPr>
              <a:t>Move closer to meeting regulatory compliance requirements</a:t>
            </a:r>
            <a:r>
              <a:rPr lang="en-IN" sz="2500" dirty="0">
                <a:solidFill>
                  <a:srgbClr val="717274"/>
                </a:solidFill>
                <a:latin typeface="Abel"/>
                <a:ea typeface="+mn-ea"/>
                <a:cs typeface="Abel"/>
              </a:rPr>
              <a:t>. Assess compliance against multiple frameworks and implement tactical controls from within the platform.</a:t>
            </a:r>
            <a:r>
              <a:rPr sz="2500" dirty="0">
                <a:solidFill>
                  <a:srgbClr val="717274"/>
                </a:solidFill>
                <a:latin typeface="Abel"/>
                <a:ea typeface="+mn-ea"/>
                <a:cs typeface="Abel"/>
              </a:rPr>
              <a:t> </a:t>
            </a:r>
            <a:r>
              <a:rPr lang="en-IN" sz="2500" dirty="0">
                <a:solidFill>
                  <a:srgbClr val="717274"/>
                </a:solidFill>
                <a:latin typeface="Abel"/>
                <a:ea typeface="+mn-ea"/>
                <a:cs typeface="Abel"/>
              </a:rPr>
              <a:t>Monitor</a:t>
            </a:r>
            <a:r>
              <a:rPr sz="2500" dirty="0">
                <a:solidFill>
                  <a:srgbClr val="717274"/>
                </a:solidFill>
                <a:latin typeface="Abel"/>
                <a:ea typeface="+mn-ea"/>
                <a:cs typeface="Abel"/>
              </a:rPr>
              <a:t> Active Directory (</a:t>
            </a:r>
            <a:r>
              <a:rPr lang="en-IN" sz="2500" dirty="0">
                <a:solidFill>
                  <a:srgbClr val="717274"/>
                </a:solidFill>
                <a:latin typeface="Abel"/>
                <a:ea typeface="+mn-ea"/>
                <a:cs typeface="Abel"/>
              </a:rPr>
              <a:t>on-prem and Azure</a:t>
            </a:r>
            <a:r>
              <a:rPr sz="2500" dirty="0">
                <a:solidFill>
                  <a:srgbClr val="717274"/>
                </a:solidFill>
                <a:latin typeface="Abel"/>
                <a:ea typeface="+mn-ea"/>
                <a:cs typeface="Abel"/>
              </a:rPr>
              <a:t>)</a:t>
            </a:r>
            <a:r>
              <a:rPr lang="en-IN" sz="2500" dirty="0">
                <a:solidFill>
                  <a:srgbClr val="717274"/>
                </a:solidFill>
                <a:latin typeface="Abel"/>
                <a:ea typeface="+mn-ea"/>
                <a:cs typeface="Abel"/>
              </a:rPr>
              <a:t> and</a:t>
            </a:r>
            <a:r>
              <a:rPr sz="2500" dirty="0">
                <a:solidFill>
                  <a:srgbClr val="717274"/>
                </a:solidFill>
                <a:latin typeface="Abel"/>
                <a:ea typeface="+mn-ea"/>
                <a:cs typeface="Abel"/>
              </a:rPr>
              <a:t> Microsoft Secure Score, and </a:t>
            </a:r>
            <a:r>
              <a:rPr lang="en-IN" sz="2500" dirty="0">
                <a:solidFill>
                  <a:srgbClr val="717274"/>
                </a:solidFill>
                <a:latin typeface="Abel"/>
                <a:ea typeface="+mn-ea"/>
                <a:cs typeface="Abel"/>
              </a:rPr>
              <a:t>compare performance against other organizations in the same industry.</a:t>
            </a:r>
            <a:endParaRPr sz="2500" dirty="0">
              <a:solidFill>
                <a:srgbClr val="717274"/>
              </a:solidFill>
              <a:latin typeface="Abel"/>
              <a:ea typeface="+mn-ea"/>
              <a:cs typeface="Abel"/>
            </a:endParaRPr>
          </a:p>
        </p:txBody>
      </p:sp>
      <p:pic>
        <p:nvPicPr>
          <p:cNvPr id="4" name="DashCircle"/>
          <p:cNvPicPr/>
          <p:nvPr/>
        </p:nvPicPr>
        <p:blipFill rotWithShape="1">
          <a:blip r:embed="rId3"/>
          <a:stretch>
            <a:fillRect/>
          </a:stretch>
        </p:blipFill>
        <p:spPr>
          <a:xfrm>
            <a:off x="571500" y="523875"/>
            <a:ext cx="1362075" cy="1362075"/>
          </a:xfrm>
          <a:prstGeom prst="rect">
            <a:avLst/>
          </a:prstGeom>
        </p:spPr>
      </p:pic>
      <p:sp>
        <p:nvSpPr>
          <p:cNvPr id="5" name="Rectangle 4"/>
          <p:cNvSpPr/>
          <p:nvPr/>
        </p:nvSpPr>
        <p:spPr>
          <a:xfrm>
            <a:off x="820266" y="742950"/>
            <a:ext cx="826442" cy="876300"/>
          </a:xfrm>
          <a:prstGeom prst="rect">
            <a:avLst/>
          </a:prstGeom>
        </p:spPr>
        <p:txBody>
          <a:bodyPr spcFirstLastPara="0" lIns="95250" tIns="95250" rIns="95250" bIns="0" anchor="t"/>
          <a:lstStyle/>
          <a:p>
            <a:pPr algn="ctr" hangingPunct="0">
              <a:lnSpc>
                <a:spcPct val="100000"/>
              </a:lnSpc>
            </a:pPr>
            <a:r>
              <a:rPr sz="4500" dirty="0">
                <a:solidFill>
                  <a:srgbClr val="243483">
                    <a:alpha val="22000"/>
                  </a:srgbClr>
                </a:solidFill>
                <a:latin typeface="Montserrat"/>
                <a:ea typeface="+mn-ea"/>
                <a:cs typeface="Montserrat"/>
              </a:rPr>
              <a:t>5</a:t>
            </a:r>
          </a:p>
        </p:txBody>
      </p:sp>
      <p:pic>
        <p:nvPicPr>
          <p:cNvPr id="6" name="customLine"/>
          <p:cNvPicPr/>
          <p:nvPr/>
        </p:nvPicPr>
        <p:blipFill rotWithShape="1">
          <a:blip r:embed="rId4"/>
          <a:stretch>
            <a:fillRect/>
          </a:stretch>
        </p:blipFill>
        <p:spPr>
          <a:xfrm>
            <a:off x="1000125" y="2781300"/>
            <a:ext cx="11106150" cy="190500"/>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48"/>
        <p:cNvGrpSpPr/>
        <p:nvPr/>
      </p:nvGrpSpPr>
      <p:grpSpPr>
        <a:xfrm>
          <a:off x="0" y="0"/>
          <a:ext cx="0" cy="0"/>
          <a:chOff x="0" y="0"/>
          <a:chExt cx="0" cy="0"/>
        </a:xfrm>
      </p:grpSpPr>
      <p:sp>
        <p:nvSpPr>
          <p:cNvPr id="2" name="Rectangle 1"/>
          <p:cNvSpPr/>
          <p:nvPr/>
        </p:nvSpPr>
        <p:spPr>
          <a:xfrm>
            <a:off x="878627" y="1047111"/>
            <a:ext cx="11253895" cy="1784071"/>
          </a:xfrm>
          <a:prstGeom prst="rect">
            <a:avLst/>
          </a:prstGeom>
        </p:spPr>
        <p:txBody>
          <a:bodyPr spcFirstLastPara="0" lIns="108785" tIns="108785" rIns="108785" bIns="0" anchor="t"/>
          <a:lstStyle/>
          <a:p>
            <a:pPr algn="ctr" hangingPunct="0">
              <a:lnSpc>
                <a:spcPct val="100000"/>
              </a:lnSpc>
            </a:pPr>
            <a:endParaRPr dirty="0"/>
          </a:p>
          <a:p>
            <a:pPr algn="l" hangingPunct="0">
              <a:lnSpc>
                <a:spcPct val="100000"/>
              </a:lnSpc>
            </a:pPr>
            <a:r>
              <a:rPr sz="1600" dirty="0">
                <a:solidFill>
                  <a:srgbClr val="5D647B"/>
                </a:solidFill>
                <a:latin typeface="Abel"/>
                <a:ea typeface="+mn-ea"/>
                <a:cs typeface="Abel"/>
              </a:rPr>
              <a:t>Track </a:t>
            </a:r>
            <a:r>
              <a:rPr lang="en-IN" sz="1600" dirty="0">
                <a:solidFill>
                  <a:srgbClr val="5D647B"/>
                </a:solidFill>
                <a:latin typeface="Abel"/>
                <a:ea typeface="+mn-ea"/>
                <a:cs typeface="Abel"/>
              </a:rPr>
              <a:t>and assess </a:t>
            </a:r>
            <a:r>
              <a:rPr sz="1600" dirty="0">
                <a:solidFill>
                  <a:srgbClr val="5D647B"/>
                </a:solidFill>
                <a:latin typeface="Abel"/>
                <a:ea typeface="+mn-ea"/>
                <a:cs typeface="Abel"/>
              </a:rPr>
              <a:t>your organization’s compliance with regulatory and best practice frameworks like </a:t>
            </a:r>
            <a:r>
              <a:rPr lang="en-IN" sz="1600" dirty="0">
                <a:solidFill>
                  <a:srgbClr val="5D647B"/>
                </a:solidFill>
                <a:latin typeface="Abel"/>
                <a:ea typeface="+mn-ea"/>
                <a:cs typeface="Abel"/>
              </a:rPr>
              <a:t>ISO 27001, </a:t>
            </a:r>
            <a:r>
              <a:rPr sz="1600" dirty="0">
                <a:solidFill>
                  <a:srgbClr val="5D647B"/>
                </a:solidFill>
                <a:latin typeface="Abel"/>
                <a:ea typeface="+mn-ea"/>
                <a:cs typeface="Abel"/>
              </a:rPr>
              <a:t>PCI DSS, HIPAA, NIST C</a:t>
            </a:r>
            <a:r>
              <a:rPr lang="en-IN" sz="1600" dirty="0" err="1">
                <a:solidFill>
                  <a:srgbClr val="5D647B"/>
                </a:solidFill>
                <a:latin typeface="Abel"/>
                <a:ea typeface="+mn-ea"/>
                <a:cs typeface="Abel"/>
              </a:rPr>
              <a:t>ybersecurity</a:t>
            </a:r>
            <a:r>
              <a:rPr lang="en-IN" sz="1600" dirty="0">
                <a:solidFill>
                  <a:srgbClr val="5D647B"/>
                </a:solidFill>
                <a:latin typeface="Abel"/>
                <a:ea typeface="+mn-ea"/>
                <a:cs typeface="Abel"/>
              </a:rPr>
              <a:t> Framework, NIST 800-171,</a:t>
            </a:r>
            <a:r>
              <a:rPr sz="1600" dirty="0">
                <a:solidFill>
                  <a:srgbClr val="5D647B"/>
                </a:solidFill>
                <a:latin typeface="Abel"/>
                <a:ea typeface="+mn-ea"/>
                <a:cs typeface="Abel"/>
              </a:rPr>
              <a:t> the CIS Controls</a:t>
            </a:r>
            <a:r>
              <a:rPr lang="en-IN" sz="1600" dirty="0">
                <a:solidFill>
                  <a:srgbClr val="5D647B"/>
                </a:solidFill>
                <a:latin typeface="Abel"/>
                <a:ea typeface="+mn-ea"/>
                <a:cs typeface="Abel"/>
              </a:rPr>
              <a:t>, Australia’s Essential Eight, the UK’s Cyber Essentials and </a:t>
            </a:r>
            <a:r>
              <a:rPr lang="en-IN" sz="1600" dirty="0" err="1">
                <a:solidFill>
                  <a:srgbClr val="5D647B"/>
                </a:solidFill>
                <a:latin typeface="Abel"/>
                <a:ea typeface="+mn-ea"/>
                <a:cs typeface="Abel"/>
              </a:rPr>
              <a:t>CyberSecure</a:t>
            </a:r>
            <a:r>
              <a:rPr lang="en-IN" sz="1600" dirty="0">
                <a:solidFill>
                  <a:srgbClr val="5D647B"/>
                </a:solidFill>
                <a:latin typeface="Abel"/>
                <a:ea typeface="+mn-ea"/>
                <a:cs typeface="Abel"/>
              </a:rPr>
              <a:t> Canada</a:t>
            </a:r>
            <a:endParaRPr sz="1600" dirty="0">
              <a:solidFill>
                <a:srgbClr val="5D647B"/>
              </a:solidFill>
              <a:latin typeface="Abel"/>
              <a:ea typeface="+mn-ea"/>
              <a:cs typeface="Abel"/>
            </a:endParaRPr>
          </a:p>
        </p:txBody>
      </p:sp>
      <p:sp>
        <p:nvSpPr>
          <p:cNvPr id="3" name="Rectangle 2"/>
          <p:cNvSpPr/>
          <p:nvPr/>
        </p:nvSpPr>
        <p:spPr>
          <a:xfrm>
            <a:off x="2262395" y="707559"/>
            <a:ext cx="8486360" cy="679104"/>
          </a:xfrm>
          <a:prstGeom prst="rect">
            <a:avLst/>
          </a:prstGeom>
        </p:spPr>
        <p:txBody>
          <a:bodyPr spcFirstLastPara="0" lIns="138593" tIns="138593" rIns="138593" bIns="0" anchor="t"/>
          <a:lstStyle/>
          <a:p>
            <a:pPr algn="ctr" hangingPunct="0">
              <a:lnSpc>
                <a:spcPct val="100000"/>
              </a:lnSpc>
            </a:pPr>
            <a:r>
              <a:rPr sz="2619" dirty="0">
                <a:solidFill>
                  <a:srgbClr val="5D647B"/>
                </a:solidFill>
                <a:latin typeface="Abel"/>
                <a:ea typeface="+mn-ea"/>
                <a:cs typeface="Abel"/>
              </a:rPr>
              <a:t>Compliance </a:t>
            </a:r>
            <a:r>
              <a:rPr lang="en-IN" sz="2619" dirty="0">
                <a:solidFill>
                  <a:srgbClr val="5D647B"/>
                </a:solidFill>
                <a:latin typeface="Abel"/>
                <a:ea typeface="+mn-ea"/>
                <a:cs typeface="Abel"/>
              </a:rPr>
              <a:t>Assessments</a:t>
            </a:r>
            <a:endParaRPr sz="2619" dirty="0">
              <a:solidFill>
                <a:srgbClr val="5D647B"/>
              </a:solidFill>
              <a:latin typeface="Abel"/>
              <a:ea typeface="+mn-ea"/>
              <a:cs typeface="Abel"/>
            </a:endParaRPr>
          </a:p>
        </p:txBody>
      </p:sp>
      <p:pic>
        <p:nvPicPr>
          <p:cNvPr id="5" name="Picture 4">
            <a:extLst>
              <a:ext uri="{FF2B5EF4-FFF2-40B4-BE49-F238E27FC236}">
                <a16:creationId xmlns:a16="http://schemas.microsoft.com/office/drawing/2014/main" id="{CE2037F7-CD0F-AE7C-9520-6B920F85C534}"/>
              </a:ext>
            </a:extLst>
          </p:cNvPr>
          <p:cNvPicPr>
            <a:picLocks noChangeAspect="1"/>
          </p:cNvPicPr>
          <p:nvPr/>
        </p:nvPicPr>
        <p:blipFill>
          <a:blip r:embed="rId3"/>
          <a:stretch>
            <a:fillRect/>
          </a:stretch>
        </p:blipFill>
        <p:spPr>
          <a:xfrm>
            <a:off x="1912948" y="2229352"/>
            <a:ext cx="9185251" cy="4378289"/>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49">
          <a:extLst>
            <a:ext uri="{FF2B5EF4-FFF2-40B4-BE49-F238E27FC236}">
              <a16:creationId xmlns:a16="http://schemas.microsoft.com/office/drawing/2014/main" id="{2CCE7646-0E35-34CD-DACE-50D21006FBF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59734F7-1682-5DF1-67B5-4E5081CF17FD}"/>
              </a:ext>
            </a:extLst>
          </p:cNvPr>
          <p:cNvSpPr/>
          <p:nvPr/>
        </p:nvSpPr>
        <p:spPr>
          <a:xfrm>
            <a:off x="2886074" y="851535"/>
            <a:ext cx="6562725" cy="1104900"/>
          </a:xfrm>
          <a:prstGeom prst="rect">
            <a:avLst/>
          </a:prstGeom>
        </p:spPr>
        <p:txBody>
          <a:bodyPr spcFirstLastPara="0" lIns="95250" tIns="95250" rIns="95250" bIns="0" anchor="t"/>
          <a:lstStyle/>
          <a:p>
            <a:pPr algn="ctr" hangingPunct="0">
              <a:lnSpc>
                <a:spcPct val="100000"/>
              </a:lnSpc>
            </a:pPr>
            <a:r>
              <a:rPr sz="3000" dirty="0">
                <a:solidFill>
                  <a:srgbClr val="5D647B"/>
                </a:solidFill>
                <a:latin typeface="Abel"/>
                <a:ea typeface="+mn-ea"/>
                <a:cs typeface="Abel"/>
              </a:rPr>
              <a:t>Compliance </a:t>
            </a:r>
            <a:r>
              <a:rPr lang="en-IN" sz="3000" dirty="0">
                <a:solidFill>
                  <a:srgbClr val="5D647B"/>
                </a:solidFill>
                <a:latin typeface="Abel"/>
                <a:ea typeface="+mn-ea"/>
                <a:cs typeface="Abel"/>
              </a:rPr>
              <a:t>Frameworks Covered</a:t>
            </a:r>
            <a:endParaRPr sz="3000" dirty="0">
              <a:solidFill>
                <a:srgbClr val="5D647B"/>
              </a:solidFill>
              <a:latin typeface="Abel"/>
              <a:ea typeface="+mn-ea"/>
              <a:cs typeface="Abel"/>
            </a:endParaRPr>
          </a:p>
        </p:txBody>
      </p:sp>
      <p:pic>
        <p:nvPicPr>
          <p:cNvPr id="5" name="Picture 4">
            <a:extLst>
              <a:ext uri="{FF2B5EF4-FFF2-40B4-BE49-F238E27FC236}">
                <a16:creationId xmlns:a16="http://schemas.microsoft.com/office/drawing/2014/main" id="{BC8059D7-1484-5347-C780-BAB8BE2D228F}"/>
              </a:ext>
            </a:extLst>
          </p:cNvPr>
          <p:cNvPicPr>
            <a:picLocks noChangeAspect="1"/>
          </p:cNvPicPr>
          <p:nvPr/>
        </p:nvPicPr>
        <p:blipFill>
          <a:blip r:embed="rId3"/>
          <a:stretch>
            <a:fillRect/>
          </a:stretch>
        </p:blipFill>
        <p:spPr>
          <a:xfrm>
            <a:off x="1281546" y="1956435"/>
            <a:ext cx="10183549" cy="3977182"/>
          </a:xfrm>
          <a:prstGeom prst="rect">
            <a:avLst/>
          </a:prstGeom>
        </p:spPr>
      </p:pic>
    </p:spTree>
    <p:extLst>
      <p:ext uri="{BB962C8B-B14F-4D97-AF65-F5344CB8AC3E}">
        <p14:creationId xmlns:p14="http://schemas.microsoft.com/office/powerpoint/2010/main" val="2058580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49"/>
        <p:cNvGrpSpPr/>
        <p:nvPr/>
      </p:nvGrpSpPr>
      <p:grpSpPr>
        <a:xfrm>
          <a:off x="0" y="0"/>
          <a:ext cx="0" cy="0"/>
          <a:chOff x="0" y="0"/>
          <a:chExt cx="0" cy="0"/>
        </a:xfrm>
      </p:grpSpPr>
      <p:sp>
        <p:nvSpPr>
          <p:cNvPr id="2" name="Rectangle 1"/>
          <p:cNvSpPr/>
          <p:nvPr/>
        </p:nvSpPr>
        <p:spPr>
          <a:xfrm>
            <a:off x="2886074" y="748407"/>
            <a:ext cx="6562725" cy="1104900"/>
          </a:xfrm>
          <a:prstGeom prst="rect">
            <a:avLst/>
          </a:prstGeom>
        </p:spPr>
        <p:txBody>
          <a:bodyPr spcFirstLastPara="0" lIns="95250" tIns="95250" rIns="95250" bIns="0" anchor="t"/>
          <a:lstStyle/>
          <a:p>
            <a:pPr algn="ctr" hangingPunct="0">
              <a:lnSpc>
                <a:spcPct val="100000"/>
              </a:lnSpc>
            </a:pPr>
            <a:r>
              <a:rPr sz="3000" dirty="0">
                <a:solidFill>
                  <a:srgbClr val="5D647B"/>
                </a:solidFill>
                <a:latin typeface="Abel"/>
                <a:ea typeface="+mn-ea"/>
                <a:cs typeface="Abel"/>
              </a:rPr>
              <a:t>Compliance Tracking </a:t>
            </a:r>
            <a:r>
              <a:rPr lang="en-IN" sz="3000" dirty="0">
                <a:solidFill>
                  <a:srgbClr val="5D647B"/>
                </a:solidFill>
                <a:latin typeface="Abel"/>
                <a:ea typeface="+mn-ea"/>
                <a:cs typeface="Abel"/>
              </a:rPr>
              <a:t>Questionnaires</a:t>
            </a:r>
            <a:endParaRPr sz="3000" dirty="0">
              <a:solidFill>
                <a:srgbClr val="5D647B"/>
              </a:solidFill>
              <a:latin typeface="Abel"/>
              <a:ea typeface="+mn-ea"/>
              <a:cs typeface="Abel"/>
            </a:endParaRPr>
          </a:p>
        </p:txBody>
      </p:sp>
      <p:sp>
        <p:nvSpPr>
          <p:cNvPr id="3" name="Rectangle 2"/>
          <p:cNvSpPr/>
          <p:nvPr/>
        </p:nvSpPr>
        <p:spPr>
          <a:xfrm>
            <a:off x="807424" y="1461422"/>
            <a:ext cx="11396299" cy="893445"/>
          </a:xfrm>
          <a:prstGeom prst="rect">
            <a:avLst/>
          </a:prstGeom>
        </p:spPr>
        <p:txBody>
          <a:bodyPr spcFirstLastPara="0" lIns="130065" tIns="130065" rIns="130065" bIns="0" anchor="t"/>
          <a:lstStyle/>
          <a:p>
            <a:pPr algn="l" hangingPunct="0">
              <a:lnSpc>
                <a:spcPct val="100000"/>
              </a:lnSpc>
            </a:pPr>
            <a:r>
              <a:rPr lang="en-IN" sz="1600" dirty="0">
                <a:solidFill>
                  <a:srgbClr val="5D647B"/>
                </a:solidFill>
                <a:latin typeface="Abel"/>
                <a:cs typeface="Abel"/>
              </a:rPr>
              <a:t>Track Compliance against the standards covered using detailed questionnaires, upload evidence documents, assign questions to other team members, and generate detailed compliance reports.</a:t>
            </a:r>
            <a:endParaRPr sz="1600" dirty="0">
              <a:solidFill>
                <a:srgbClr val="5D647B"/>
              </a:solidFill>
              <a:latin typeface="Abel"/>
              <a:ea typeface="+mn-ea"/>
              <a:cs typeface="Abel"/>
            </a:endParaRPr>
          </a:p>
        </p:txBody>
      </p:sp>
      <p:pic>
        <p:nvPicPr>
          <p:cNvPr id="5" name="Picture 4">
            <a:extLst>
              <a:ext uri="{FF2B5EF4-FFF2-40B4-BE49-F238E27FC236}">
                <a16:creationId xmlns:a16="http://schemas.microsoft.com/office/drawing/2014/main" id="{B31CA4EC-2671-A8CB-5E0D-0516EEF2F1F3}"/>
              </a:ext>
            </a:extLst>
          </p:cNvPr>
          <p:cNvPicPr>
            <a:picLocks noChangeAspect="1"/>
          </p:cNvPicPr>
          <p:nvPr/>
        </p:nvPicPr>
        <p:blipFill>
          <a:blip r:embed="rId3"/>
          <a:stretch>
            <a:fillRect/>
          </a:stretch>
        </p:blipFill>
        <p:spPr>
          <a:xfrm>
            <a:off x="2511088" y="2464870"/>
            <a:ext cx="7988969" cy="3684949"/>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49">
          <a:extLst>
            <a:ext uri="{FF2B5EF4-FFF2-40B4-BE49-F238E27FC236}">
              <a16:creationId xmlns:a16="http://schemas.microsoft.com/office/drawing/2014/main" id="{C72BA25A-7E6E-4012-F3CF-EAC1E648A75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B9F262D-B607-9EB1-4DEC-13B431ECD9C8}"/>
              </a:ext>
            </a:extLst>
          </p:cNvPr>
          <p:cNvSpPr/>
          <p:nvPr/>
        </p:nvSpPr>
        <p:spPr>
          <a:xfrm>
            <a:off x="1372491" y="1160918"/>
            <a:ext cx="4485168" cy="761141"/>
          </a:xfrm>
          <a:prstGeom prst="rect">
            <a:avLst/>
          </a:prstGeom>
        </p:spPr>
        <p:txBody>
          <a:bodyPr spcFirstLastPara="0" lIns="95250" tIns="95250" rIns="95250" bIns="0" anchor="t"/>
          <a:lstStyle/>
          <a:p>
            <a:pPr hangingPunct="0">
              <a:lnSpc>
                <a:spcPct val="100000"/>
              </a:lnSpc>
            </a:pPr>
            <a:r>
              <a:rPr lang="en-IN" sz="2800" dirty="0">
                <a:solidFill>
                  <a:srgbClr val="5D647B"/>
                </a:solidFill>
                <a:latin typeface="Abel"/>
                <a:ea typeface="+mn-ea"/>
                <a:cs typeface="Abel"/>
              </a:rPr>
              <a:t>AI Readiness – Microsoft Copilot Readiness Assessment</a:t>
            </a:r>
            <a:endParaRPr sz="2800" dirty="0">
              <a:solidFill>
                <a:srgbClr val="5D647B"/>
              </a:solidFill>
              <a:latin typeface="Abel"/>
              <a:ea typeface="+mn-ea"/>
              <a:cs typeface="Abel"/>
            </a:endParaRPr>
          </a:p>
        </p:txBody>
      </p:sp>
      <p:sp>
        <p:nvSpPr>
          <p:cNvPr id="3" name="Rectangle 2">
            <a:extLst>
              <a:ext uri="{FF2B5EF4-FFF2-40B4-BE49-F238E27FC236}">
                <a16:creationId xmlns:a16="http://schemas.microsoft.com/office/drawing/2014/main" id="{AA3EF008-A39F-EE44-A953-FD59A9A9F879}"/>
              </a:ext>
            </a:extLst>
          </p:cNvPr>
          <p:cNvSpPr/>
          <p:nvPr/>
        </p:nvSpPr>
        <p:spPr>
          <a:xfrm>
            <a:off x="1372491" y="2451450"/>
            <a:ext cx="4430167" cy="893445"/>
          </a:xfrm>
          <a:prstGeom prst="rect">
            <a:avLst/>
          </a:prstGeom>
        </p:spPr>
        <p:txBody>
          <a:bodyPr spcFirstLastPara="0" lIns="130065" tIns="130065" rIns="130065" bIns="0" anchor="t"/>
          <a:lstStyle/>
          <a:p>
            <a:pPr algn="l" fontAlgn="base"/>
            <a:r>
              <a:rPr lang="en-IN" sz="1600" b="0" i="0" dirty="0">
                <a:solidFill>
                  <a:srgbClr val="666666"/>
                </a:solidFill>
                <a:effectLst/>
                <a:latin typeface="Abel" panose="02000506030000020004" pitchFamily="2" charset="0"/>
              </a:rPr>
              <a:t>Ensure that your sensitive data remains secure as you leverage the transformational capabilities of Microsoft Copilot.</a:t>
            </a:r>
          </a:p>
          <a:p>
            <a:pPr algn="l" fontAlgn="base"/>
            <a:endParaRPr lang="en-IN" sz="1600" dirty="0">
              <a:solidFill>
                <a:srgbClr val="666666"/>
              </a:solidFill>
              <a:latin typeface="Abel" panose="02000506030000020004" pitchFamily="2" charset="0"/>
            </a:endParaRPr>
          </a:p>
          <a:p>
            <a:pPr algn="l" fontAlgn="base"/>
            <a:r>
              <a:rPr lang="en-IN" sz="1600" dirty="0">
                <a:solidFill>
                  <a:srgbClr val="666666"/>
                </a:solidFill>
                <a:latin typeface="Abel" panose="02000506030000020004" pitchFamily="2" charset="0"/>
              </a:rPr>
              <a:t>Our Microsoft Copilot Readiness Assessment</a:t>
            </a:r>
            <a:r>
              <a:rPr lang="en-IN" sz="1600" b="0" i="0" dirty="0">
                <a:solidFill>
                  <a:srgbClr val="666666"/>
                </a:solidFill>
                <a:effectLst/>
                <a:latin typeface="Abel" panose="02000506030000020004" pitchFamily="2" charset="0"/>
              </a:rPr>
              <a:t> builds on the Microsoft 365 Data Scanning capability, and enables you to examine your organization’s Copilot readiness under four categories:</a:t>
            </a:r>
          </a:p>
          <a:p>
            <a:pPr algn="l" fontAlgn="base"/>
            <a:endParaRPr lang="en-IN" sz="1600" b="0" i="0" dirty="0">
              <a:solidFill>
                <a:srgbClr val="666666"/>
              </a:solidFill>
              <a:effectLst/>
              <a:latin typeface="Abel" panose="02000506030000020004" pitchFamily="2" charset="0"/>
            </a:endParaRPr>
          </a:p>
          <a:p>
            <a:pPr marL="285750" indent="-285750" algn="l" fontAlgn="base">
              <a:lnSpc>
                <a:spcPts val="1950"/>
              </a:lnSpc>
              <a:buFont typeface="Arial" panose="020B0604020202020204" pitchFamily="34" charset="0"/>
              <a:buChar char="•"/>
            </a:pPr>
            <a:r>
              <a:rPr lang="en-IN" sz="1600" b="0" i="0" dirty="0">
                <a:solidFill>
                  <a:srgbClr val="666666"/>
                </a:solidFill>
                <a:effectLst/>
                <a:latin typeface="Abel" panose="02000506030000020004" pitchFamily="2" charset="0"/>
              </a:rPr>
              <a:t>User Information</a:t>
            </a:r>
          </a:p>
          <a:p>
            <a:pPr marL="285750" indent="-285750" algn="l" fontAlgn="base">
              <a:lnSpc>
                <a:spcPts val="1950"/>
              </a:lnSpc>
              <a:buFont typeface="Arial" panose="020B0604020202020204" pitchFamily="34" charset="0"/>
              <a:buChar char="•"/>
            </a:pPr>
            <a:r>
              <a:rPr lang="en-IN" sz="1600" b="0" i="0" dirty="0">
                <a:solidFill>
                  <a:srgbClr val="666666"/>
                </a:solidFill>
                <a:effectLst/>
                <a:latin typeface="Abel" panose="02000506030000020004" pitchFamily="2" charset="0"/>
              </a:rPr>
              <a:t>Organizational Profile</a:t>
            </a:r>
          </a:p>
          <a:p>
            <a:pPr marL="285750" indent="-285750" algn="l" fontAlgn="base">
              <a:lnSpc>
                <a:spcPts val="1950"/>
              </a:lnSpc>
              <a:buFont typeface="Arial" panose="020B0604020202020204" pitchFamily="34" charset="0"/>
              <a:buChar char="•"/>
            </a:pPr>
            <a:r>
              <a:rPr lang="en-IN" sz="1600" b="0" i="0" dirty="0">
                <a:solidFill>
                  <a:srgbClr val="666666"/>
                </a:solidFill>
                <a:effectLst/>
                <a:latin typeface="Abel" panose="02000506030000020004" pitchFamily="2" charset="0"/>
              </a:rPr>
              <a:t>Productivity Tools</a:t>
            </a:r>
          </a:p>
          <a:p>
            <a:pPr marL="285750" indent="-285750" algn="l" fontAlgn="base">
              <a:lnSpc>
                <a:spcPts val="1950"/>
              </a:lnSpc>
              <a:buFont typeface="Arial" panose="020B0604020202020204" pitchFamily="34" charset="0"/>
              <a:buChar char="•"/>
            </a:pPr>
            <a:r>
              <a:rPr lang="en-IN" sz="1600" b="0" i="0" dirty="0">
                <a:solidFill>
                  <a:srgbClr val="666666"/>
                </a:solidFill>
                <a:effectLst/>
                <a:latin typeface="Abel" panose="02000506030000020004" pitchFamily="2" charset="0"/>
              </a:rPr>
              <a:t>Data Security</a:t>
            </a:r>
          </a:p>
          <a:p>
            <a:pPr algn="l" fontAlgn="base">
              <a:lnSpc>
                <a:spcPts val="1950"/>
              </a:lnSpc>
              <a:buFont typeface="Arial" panose="020B0604020202020204" pitchFamily="34" charset="0"/>
              <a:buChar char="•"/>
            </a:pPr>
            <a:endParaRPr lang="en-IN" sz="1600" dirty="0">
              <a:solidFill>
                <a:srgbClr val="666666"/>
              </a:solidFill>
              <a:latin typeface="Lato" panose="020F0502020204030203" pitchFamily="34" charset="0"/>
            </a:endParaRPr>
          </a:p>
          <a:p>
            <a:pPr algn="l" fontAlgn="base">
              <a:lnSpc>
                <a:spcPts val="1950"/>
              </a:lnSpc>
            </a:pPr>
            <a:endParaRPr lang="en-IN" sz="1600" b="0" i="0" dirty="0">
              <a:solidFill>
                <a:srgbClr val="666666"/>
              </a:solidFill>
              <a:effectLst/>
              <a:latin typeface="Lato" panose="020F0502020204030203" pitchFamily="34" charset="0"/>
            </a:endParaRPr>
          </a:p>
        </p:txBody>
      </p:sp>
      <p:pic>
        <p:nvPicPr>
          <p:cNvPr id="6" name="Picture 5">
            <a:extLst>
              <a:ext uri="{FF2B5EF4-FFF2-40B4-BE49-F238E27FC236}">
                <a16:creationId xmlns:a16="http://schemas.microsoft.com/office/drawing/2014/main" id="{A8DF29CF-D651-7B4B-D230-706F32E80FA3}"/>
              </a:ext>
            </a:extLst>
          </p:cNvPr>
          <p:cNvPicPr>
            <a:picLocks noChangeAspect="1"/>
          </p:cNvPicPr>
          <p:nvPr/>
        </p:nvPicPr>
        <p:blipFill>
          <a:blip r:embed="rId3"/>
          <a:stretch>
            <a:fillRect/>
          </a:stretch>
        </p:blipFill>
        <p:spPr>
          <a:xfrm>
            <a:off x="6726098" y="1251284"/>
            <a:ext cx="4268330" cy="5069018"/>
          </a:xfrm>
          <a:prstGeom prst="rect">
            <a:avLst/>
          </a:prstGeom>
        </p:spPr>
      </p:pic>
    </p:spTree>
    <p:extLst>
      <p:ext uri="{BB962C8B-B14F-4D97-AF65-F5344CB8AC3E}">
        <p14:creationId xmlns:p14="http://schemas.microsoft.com/office/powerpoint/2010/main" val="1955883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81"/>
        <p:cNvGrpSpPr/>
        <p:nvPr/>
      </p:nvGrpSpPr>
      <p:grpSpPr>
        <a:xfrm>
          <a:off x="0" y="0"/>
          <a:ext cx="0" cy="0"/>
          <a:chOff x="0" y="0"/>
          <a:chExt cx="0" cy="0"/>
        </a:xfrm>
      </p:grpSpPr>
      <p:sp>
        <p:nvSpPr>
          <p:cNvPr id="2" name="Body text"/>
          <p:cNvSpPr/>
          <p:nvPr/>
        </p:nvSpPr>
        <p:spPr>
          <a:xfrm>
            <a:off x="2111663" y="962025"/>
            <a:ext cx="8787823" cy="533400"/>
          </a:xfrm>
          <a:prstGeom prst="rect">
            <a:avLst/>
          </a:prstGeom>
        </p:spPr>
        <p:txBody>
          <a:bodyPr spcFirstLastPara="0" lIns="0" tIns="0" rIns="0" bIns="0" anchor="t"/>
          <a:lstStyle/>
          <a:p>
            <a:pPr algn="ctr" hangingPunct="0">
              <a:lnSpc>
                <a:spcPct val="100000"/>
              </a:lnSpc>
            </a:pPr>
            <a:r>
              <a:rPr sz="3500">
                <a:solidFill>
                  <a:srgbClr val="5D647B"/>
                </a:solidFill>
                <a:latin typeface="Abel"/>
                <a:ea typeface="+mn-ea"/>
                <a:cs typeface="Abel"/>
              </a:rPr>
              <a:t>Active Directory (AD) Monitoring - On-prem &amp; Azure</a:t>
            </a:r>
          </a:p>
        </p:txBody>
      </p:sp>
      <p:sp>
        <p:nvSpPr>
          <p:cNvPr id="3" name="Rectangle 2"/>
          <p:cNvSpPr/>
          <p:nvPr/>
        </p:nvSpPr>
        <p:spPr>
          <a:xfrm>
            <a:off x="695325" y="2228850"/>
            <a:ext cx="3350895" cy="3752850"/>
          </a:xfrm>
          <a:prstGeom prst="rect">
            <a:avLst/>
          </a:prstGeom>
        </p:spPr>
        <p:txBody>
          <a:bodyPr spcFirstLastPara="0" lIns="95250" tIns="95250" rIns="95250" bIns="0" anchor="t"/>
          <a:lstStyle/>
          <a:p>
            <a:pPr algn="l" hangingPunct="0">
              <a:lnSpc>
                <a:spcPct val="100000"/>
              </a:lnSpc>
            </a:pPr>
            <a:r>
              <a:rPr sz="1600" dirty="0">
                <a:solidFill>
                  <a:srgbClr val="5D647B"/>
                </a:solidFill>
                <a:latin typeface="Abel"/>
                <a:ea typeface="+mn-ea"/>
                <a:cs typeface="Abel"/>
              </a:rPr>
              <a:t>Easily monitor Active Directory (both on-prem and AD Azure) by adding an agent. View active accounts vs disabled accounts, information about users, devices and groups in domain, and users’ activity and password security status. Monitor any changes and do a basic clean-up. </a:t>
            </a:r>
          </a:p>
          <a:p>
            <a:pPr algn="l" hangingPunct="0">
              <a:lnSpc>
                <a:spcPct val="100000"/>
              </a:lnSpc>
            </a:pPr>
            <a:endParaRPr sz="1600" dirty="0">
              <a:solidFill>
                <a:srgbClr val="5D647B"/>
              </a:solidFill>
              <a:latin typeface="Abel"/>
              <a:ea typeface="+mn-ea"/>
              <a:cs typeface="Abel"/>
            </a:endParaRPr>
          </a:p>
          <a:p>
            <a:pPr algn="l" hangingPunct="0">
              <a:lnSpc>
                <a:spcPct val="100000"/>
              </a:lnSpc>
            </a:pPr>
            <a:r>
              <a:rPr sz="1600" dirty="0">
                <a:solidFill>
                  <a:srgbClr val="5D647B"/>
                </a:solidFill>
                <a:latin typeface="Abel"/>
                <a:ea typeface="+mn-ea"/>
                <a:cs typeface="Abel"/>
              </a:rPr>
              <a:t>With this information at hand, you can keep your Azure AD environment aligned with any governance, risk management, and compliance (GRC) requirements.</a:t>
            </a:r>
          </a:p>
        </p:txBody>
      </p:sp>
      <p:pic>
        <p:nvPicPr>
          <p:cNvPr id="6" name="Picture 5">
            <a:extLst>
              <a:ext uri="{FF2B5EF4-FFF2-40B4-BE49-F238E27FC236}">
                <a16:creationId xmlns:a16="http://schemas.microsoft.com/office/drawing/2014/main" id="{517A4F67-515F-DD1F-B48D-D87F11902A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9119" y="2286192"/>
            <a:ext cx="7545038" cy="3573588"/>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26"/>
        <p:cNvGrpSpPr/>
        <p:nvPr/>
      </p:nvGrpSpPr>
      <p:grpSpPr>
        <a:xfrm>
          <a:off x="0" y="0"/>
          <a:ext cx="0" cy="0"/>
          <a:chOff x="0" y="0"/>
          <a:chExt cx="0" cy="0"/>
        </a:xfrm>
      </p:grpSpPr>
      <p:sp>
        <p:nvSpPr>
          <p:cNvPr id="2" name="Body text"/>
          <p:cNvSpPr/>
          <p:nvPr/>
        </p:nvSpPr>
        <p:spPr>
          <a:xfrm>
            <a:off x="1457414" y="828675"/>
            <a:ext cx="9870219" cy="533400"/>
          </a:xfrm>
          <a:prstGeom prst="rect">
            <a:avLst/>
          </a:prstGeom>
        </p:spPr>
        <p:txBody>
          <a:bodyPr spcFirstLastPara="0" lIns="0" tIns="0" rIns="0" bIns="0" anchor="t"/>
          <a:lstStyle/>
          <a:p>
            <a:pPr algn="ctr" hangingPunct="0">
              <a:lnSpc>
                <a:spcPct val="100000"/>
              </a:lnSpc>
            </a:pPr>
            <a:r>
              <a:rPr sz="3500">
                <a:solidFill>
                  <a:srgbClr val="5D647B"/>
                </a:solidFill>
                <a:latin typeface="Abel"/>
                <a:ea typeface="+mn-ea"/>
                <a:cs typeface="Abel"/>
              </a:rPr>
              <a:t>Microsoft Secure Score Dashboard</a:t>
            </a:r>
          </a:p>
        </p:txBody>
      </p:sp>
      <p:sp>
        <p:nvSpPr>
          <p:cNvPr id="3" name="Rectangle 2"/>
          <p:cNvSpPr/>
          <p:nvPr/>
        </p:nvSpPr>
        <p:spPr>
          <a:xfrm>
            <a:off x="1000125" y="1571625"/>
            <a:ext cx="11010900" cy="1552575"/>
          </a:xfrm>
          <a:prstGeom prst="rect">
            <a:avLst/>
          </a:prstGeom>
        </p:spPr>
        <p:txBody>
          <a:bodyPr spcFirstLastPara="0" lIns="118732" tIns="118732" rIns="118732" bIns="0" anchor="t"/>
          <a:lstStyle/>
          <a:p>
            <a:pPr algn="l" hangingPunct="0">
              <a:lnSpc>
                <a:spcPct val="100000"/>
              </a:lnSpc>
            </a:pPr>
            <a:r>
              <a:rPr sz="1600" dirty="0">
                <a:solidFill>
                  <a:srgbClr val="000000"/>
                </a:solidFill>
                <a:latin typeface="Abel"/>
                <a:ea typeface="+mn-ea"/>
                <a:cs typeface="Abel"/>
              </a:rPr>
              <a:t>Get help with implementing security settings within Microsoft Cloud to reduce the risk of data leakage and compromised accounts. Implement cyber security best practices to meet compliance requirements.</a:t>
            </a:r>
          </a:p>
          <a:p>
            <a:pPr algn="l" hangingPunct="0">
              <a:lnSpc>
                <a:spcPct val="100000"/>
              </a:lnSpc>
            </a:pPr>
            <a:endParaRPr sz="1600" dirty="0">
              <a:solidFill>
                <a:srgbClr val="000000"/>
              </a:solidFill>
              <a:latin typeface="Abel"/>
              <a:ea typeface="+mn-ea"/>
              <a:cs typeface="Abel"/>
            </a:endParaRPr>
          </a:p>
          <a:p>
            <a:pPr algn="l" hangingPunct="0">
              <a:lnSpc>
                <a:spcPct val="100000"/>
              </a:lnSpc>
            </a:pPr>
            <a:r>
              <a:rPr sz="1600" dirty="0">
                <a:solidFill>
                  <a:srgbClr val="000000"/>
                </a:solidFill>
                <a:latin typeface="Abel"/>
                <a:ea typeface="+mn-ea"/>
                <a:cs typeface="Abel"/>
              </a:rPr>
              <a:t>The Microsoft Secure Score Dashboard provides you with trends and metrics, along with the items that you must complete in order to increase the security posture of your Microsoft Cloud environment (Azure, Microsoft 365, </a:t>
            </a:r>
            <a:r>
              <a:rPr sz="1600" dirty="0" err="1">
                <a:solidFill>
                  <a:srgbClr val="000000"/>
                </a:solidFill>
                <a:latin typeface="Abel"/>
                <a:ea typeface="+mn-ea"/>
                <a:cs typeface="Abel"/>
              </a:rPr>
              <a:t>etc</a:t>
            </a:r>
            <a:r>
              <a:rPr sz="1600" dirty="0">
                <a:solidFill>
                  <a:srgbClr val="000000"/>
                </a:solidFill>
                <a:latin typeface="Abel"/>
                <a:ea typeface="+mn-ea"/>
                <a:cs typeface="Abel"/>
              </a:rPr>
              <a:t>).</a:t>
            </a:r>
          </a:p>
          <a:p>
            <a:pPr algn="l" hangingPunct="0">
              <a:lnSpc>
                <a:spcPct val="100000"/>
              </a:lnSpc>
            </a:pPr>
            <a:endParaRPr sz="1683" dirty="0">
              <a:solidFill>
                <a:srgbClr val="000000"/>
              </a:solidFill>
              <a:latin typeface="Abel"/>
              <a:ea typeface="+mn-ea"/>
              <a:cs typeface="Abel"/>
            </a:endParaRPr>
          </a:p>
        </p:txBody>
      </p:sp>
      <p:pic>
        <p:nvPicPr>
          <p:cNvPr id="6" name="Picture 5">
            <a:extLst>
              <a:ext uri="{FF2B5EF4-FFF2-40B4-BE49-F238E27FC236}">
                <a16:creationId xmlns:a16="http://schemas.microsoft.com/office/drawing/2014/main" id="{E574FA78-5431-A0D2-200B-062A20BC6B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7616" y="3385125"/>
            <a:ext cx="8329814" cy="3101400"/>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84"/>
        <p:cNvGrpSpPr/>
        <p:nvPr/>
      </p:nvGrpSpPr>
      <p:grpSpPr>
        <a:xfrm>
          <a:off x="0" y="0"/>
          <a:ext cx="0" cy="0"/>
          <a:chOff x="0" y="0"/>
          <a:chExt cx="0" cy="0"/>
        </a:xfrm>
      </p:grpSpPr>
      <p:sp>
        <p:nvSpPr>
          <p:cNvPr id="2" name="Body text"/>
          <p:cNvSpPr/>
          <p:nvPr/>
        </p:nvSpPr>
        <p:spPr>
          <a:xfrm>
            <a:off x="1516877" y="828675"/>
            <a:ext cx="10046473" cy="542925"/>
          </a:xfrm>
          <a:prstGeom prst="rect">
            <a:avLst/>
          </a:prstGeom>
        </p:spPr>
        <p:txBody>
          <a:bodyPr spcFirstLastPara="0" lIns="0" tIns="0" rIns="0" bIns="0" anchor="t"/>
          <a:lstStyle/>
          <a:p>
            <a:pPr algn="ctr" hangingPunct="0">
              <a:lnSpc>
                <a:spcPct val="100000"/>
              </a:lnSpc>
            </a:pPr>
            <a:r>
              <a:rPr sz="3563">
                <a:solidFill>
                  <a:srgbClr val="5D647B"/>
                </a:solidFill>
                <a:latin typeface="Abel"/>
                <a:ea typeface="+mn-ea"/>
                <a:cs typeface="Abel"/>
              </a:rPr>
              <a:t>Microsoft Secure Score - Recommended Actions</a:t>
            </a:r>
          </a:p>
        </p:txBody>
      </p:sp>
      <p:sp>
        <p:nvSpPr>
          <p:cNvPr id="3" name="Rectangle 2"/>
          <p:cNvSpPr/>
          <p:nvPr/>
        </p:nvSpPr>
        <p:spPr>
          <a:xfrm>
            <a:off x="1420773" y="1323975"/>
            <a:ext cx="10353675" cy="676230"/>
          </a:xfrm>
          <a:prstGeom prst="rect">
            <a:avLst/>
          </a:prstGeom>
        </p:spPr>
        <p:txBody>
          <a:bodyPr spcFirstLastPara="0" lIns="120755" tIns="120755" rIns="120755" bIns="0" anchor="t"/>
          <a:lstStyle/>
          <a:p>
            <a:pPr algn="ctr" hangingPunct="0">
              <a:lnSpc>
                <a:spcPct val="100000"/>
              </a:lnSpc>
            </a:pPr>
            <a:r>
              <a:rPr sz="1711">
                <a:solidFill>
                  <a:srgbClr val="5D647B"/>
                </a:solidFill>
                <a:latin typeface="Abel"/>
                <a:ea typeface="+mn-ea"/>
                <a:cs typeface="Abel"/>
              </a:rPr>
              <a:t>View recommended actions ranked by priority of what you should implement first within your Microsoft Cloud environment.</a:t>
            </a:r>
          </a:p>
        </p:txBody>
      </p:sp>
      <p:pic>
        <p:nvPicPr>
          <p:cNvPr id="6" name="Picture 5">
            <a:extLst>
              <a:ext uri="{FF2B5EF4-FFF2-40B4-BE49-F238E27FC236}">
                <a16:creationId xmlns:a16="http://schemas.microsoft.com/office/drawing/2014/main" id="{B31C270B-86E0-29B4-CBE6-276B5D9AC3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2020" y="2163846"/>
            <a:ext cx="9047109" cy="3979318"/>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84">
          <a:extLst>
            <a:ext uri="{FF2B5EF4-FFF2-40B4-BE49-F238E27FC236}">
              <a16:creationId xmlns:a16="http://schemas.microsoft.com/office/drawing/2014/main" id="{60FBCF86-F9B5-5637-549A-CA55C674F09A}"/>
            </a:ext>
          </a:extLst>
        </p:cNvPr>
        <p:cNvGrpSpPr/>
        <p:nvPr/>
      </p:nvGrpSpPr>
      <p:grpSpPr>
        <a:xfrm>
          <a:off x="0" y="0"/>
          <a:ext cx="0" cy="0"/>
          <a:chOff x="0" y="0"/>
          <a:chExt cx="0" cy="0"/>
        </a:xfrm>
      </p:grpSpPr>
      <p:sp>
        <p:nvSpPr>
          <p:cNvPr id="2" name="Body text">
            <a:extLst>
              <a:ext uri="{FF2B5EF4-FFF2-40B4-BE49-F238E27FC236}">
                <a16:creationId xmlns:a16="http://schemas.microsoft.com/office/drawing/2014/main" id="{13D0D004-B28C-0C5A-B1A4-E3800848CA3C}"/>
              </a:ext>
            </a:extLst>
          </p:cNvPr>
          <p:cNvSpPr/>
          <p:nvPr/>
        </p:nvSpPr>
        <p:spPr>
          <a:xfrm>
            <a:off x="1482338" y="601794"/>
            <a:ext cx="10046473" cy="542925"/>
          </a:xfrm>
          <a:prstGeom prst="rect">
            <a:avLst/>
          </a:prstGeom>
        </p:spPr>
        <p:txBody>
          <a:bodyPr spcFirstLastPara="0" lIns="0" tIns="0" rIns="0" bIns="0" anchor="t"/>
          <a:lstStyle/>
          <a:p>
            <a:pPr algn="ctr" hangingPunct="0">
              <a:lnSpc>
                <a:spcPct val="100000"/>
              </a:lnSpc>
            </a:pPr>
            <a:r>
              <a:rPr lang="en-IN" sz="3563" dirty="0">
                <a:solidFill>
                  <a:srgbClr val="5D647B"/>
                </a:solidFill>
                <a:latin typeface="Abel"/>
                <a:ea typeface="+mn-ea"/>
                <a:cs typeface="Abel"/>
              </a:rPr>
              <a:t>Industry Comparison</a:t>
            </a:r>
            <a:endParaRPr sz="3563" dirty="0">
              <a:solidFill>
                <a:srgbClr val="5D647B"/>
              </a:solidFill>
              <a:latin typeface="Abel"/>
              <a:ea typeface="+mn-ea"/>
              <a:cs typeface="Abel"/>
            </a:endParaRPr>
          </a:p>
        </p:txBody>
      </p:sp>
      <p:sp>
        <p:nvSpPr>
          <p:cNvPr id="3" name="Rectangle 2">
            <a:extLst>
              <a:ext uri="{FF2B5EF4-FFF2-40B4-BE49-F238E27FC236}">
                <a16:creationId xmlns:a16="http://schemas.microsoft.com/office/drawing/2014/main" id="{155B2D4C-4779-6BA2-9196-45106AA85398}"/>
              </a:ext>
            </a:extLst>
          </p:cNvPr>
          <p:cNvSpPr/>
          <p:nvPr/>
        </p:nvSpPr>
        <p:spPr>
          <a:xfrm>
            <a:off x="639392" y="1768421"/>
            <a:ext cx="2894454" cy="4244927"/>
          </a:xfrm>
          <a:prstGeom prst="rect">
            <a:avLst/>
          </a:prstGeom>
        </p:spPr>
        <p:txBody>
          <a:bodyPr spcFirstLastPara="0" lIns="120755" tIns="120755" rIns="120755" bIns="0" anchor="t"/>
          <a:lstStyle/>
          <a:p>
            <a:pPr hangingPunct="0">
              <a:lnSpc>
                <a:spcPct val="100000"/>
              </a:lnSpc>
            </a:pPr>
            <a:r>
              <a:rPr lang="en-IN" sz="1600" dirty="0">
                <a:solidFill>
                  <a:srgbClr val="5D647B"/>
                </a:solidFill>
                <a:latin typeface="Abel"/>
                <a:ea typeface="+mn-ea"/>
                <a:cs typeface="Abel"/>
              </a:rPr>
              <a:t>Use the Industry Comparison Dashboard for insights into your organization’s risk scores relative to others in the same industry. </a:t>
            </a:r>
            <a:r>
              <a:rPr lang="en-IN" sz="1600" dirty="0">
                <a:solidFill>
                  <a:srgbClr val="5D647B"/>
                </a:solidFill>
                <a:latin typeface="Abel"/>
                <a:cs typeface="Abel"/>
              </a:rPr>
              <a:t>S</a:t>
            </a:r>
            <a:r>
              <a:rPr lang="en-IN" sz="1600" dirty="0">
                <a:solidFill>
                  <a:srgbClr val="5D647B"/>
                </a:solidFill>
                <a:latin typeface="Abel"/>
                <a:ea typeface="+mn-ea"/>
                <a:cs typeface="Abel"/>
              </a:rPr>
              <a:t>et the industry type for your instance, and see your scores benchmarked against comparable organizations. This dashboard enables </a:t>
            </a:r>
            <a:r>
              <a:rPr lang="en-IN" sz="1600" dirty="0">
                <a:solidFill>
                  <a:srgbClr val="5D647B"/>
                </a:solidFill>
                <a:latin typeface="Abel"/>
                <a:cs typeface="Abel"/>
              </a:rPr>
              <a:t>you </a:t>
            </a:r>
            <a:r>
              <a:rPr lang="en-IN" sz="1600" dirty="0">
                <a:solidFill>
                  <a:srgbClr val="5D647B"/>
                </a:solidFill>
                <a:latin typeface="Abel"/>
                <a:ea typeface="+mn-ea"/>
                <a:cs typeface="Abel"/>
              </a:rPr>
              <a:t>to understand your position on various risk metrics and to take action where needed.</a:t>
            </a:r>
          </a:p>
        </p:txBody>
      </p:sp>
      <p:pic>
        <p:nvPicPr>
          <p:cNvPr id="5" name="Picture 4">
            <a:extLst>
              <a:ext uri="{FF2B5EF4-FFF2-40B4-BE49-F238E27FC236}">
                <a16:creationId xmlns:a16="http://schemas.microsoft.com/office/drawing/2014/main" id="{4E01F70A-0A88-CDBB-2ACA-4516C88E2F1A}"/>
              </a:ext>
            </a:extLst>
          </p:cNvPr>
          <p:cNvPicPr>
            <a:picLocks noChangeAspect="1"/>
          </p:cNvPicPr>
          <p:nvPr/>
        </p:nvPicPr>
        <p:blipFill>
          <a:blip r:embed="rId3"/>
          <a:stretch>
            <a:fillRect/>
          </a:stretch>
        </p:blipFill>
        <p:spPr>
          <a:xfrm>
            <a:off x="3781353" y="1684420"/>
            <a:ext cx="8385329" cy="4412931"/>
          </a:xfrm>
          <a:prstGeom prst="rect">
            <a:avLst/>
          </a:prstGeom>
        </p:spPr>
      </p:pic>
    </p:spTree>
    <p:extLst>
      <p:ext uri="{BB962C8B-B14F-4D97-AF65-F5344CB8AC3E}">
        <p14:creationId xmlns:p14="http://schemas.microsoft.com/office/powerpoint/2010/main" val="27369349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83"/>
        <p:cNvGrpSpPr/>
        <p:nvPr/>
      </p:nvGrpSpPr>
      <p:grpSpPr>
        <a:xfrm>
          <a:off x="0" y="0"/>
          <a:ext cx="0" cy="0"/>
          <a:chOff x="0" y="0"/>
          <a:chExt cx="0" cy="0"/>
        </a:xfrm>
      </p:grpSpPr>
      <p:sp>
        <p:nvSpPr>
          <p:cNvPr id="2" name="Body text"/>
          <p:cNvSpPr/>
          <p:nvPr/>
        </p:nvSpPr>
        <p:spPr>
          <a:xfrm>
            <a:off x="2270702" y="730956"/>
            <a:ext cx="8469745" cy="533400"/>
          </a:xfrm>
          <a:prstGeom prst="rect">
            <a:avLst/>
          </a:prstGeom>
        </p:spPr>
        <p:txBody>
          <a:bodyPr spcFirstLastPara="0" lIns="0" tIns="0" rIns="0" bIns="0" anchor="t"/>
          <a:lstStyle/>
          <a:p>
            <a:pPr algn="ctr" hangingPunct="0">
              <a:lnSpc>
                <a:spcPct val="100000"/>
              </a:lnSpc>
            </a:pPr>
            <a:r>
              <a:rPr lang="en-IN" sz="3500" dirty="0">
                <a:solidFill>
                  <a:srgbClr val="5D647B"/>
                </a:solidFill>
                <a:latin typeface="Abel"/>
                <a:ea typeface="+mn-ea"/>
                <a:cs typeface="Abel"/>
              </a:rPr>
              <a:t>Report Builder</a:t>
            </a:r>
            <a:endParaRPr sz="3500" dirty="0">
              <a:solidFill>
                <a:srgbClr val="5D647B"/>
              </a:solidFill>
              <a:latin typeface="Abel"/>
              <a:ea typeface="+mn-ea"/>
              <a:cs typeface="Abel"/>
            </a:endParaRPr>
          </a:p>
        </p:txBody>
      </p:sp>
      <p:sp>
        <p:nvSpPr>
          <p:cNvPr id="3" name="Rectangle 2"/>
          <p:cNvSpPr/>
          <p:nvPr/>
        </p:nvSpPr>
        <p:spPr>
          <a:xfrm>
            <a:off x="1008861" y="1645176"/>
            <a:ext cx="10993426" cy="878019"/>
          </a:xfrm>
          <a:prstGeom prst="rect">
            <a:avLst/>
          </a:prstGeom>
        </p:spPr>
        <p:txBody>
          <a:bodyPr spcFirstLastPara="0" lIns="95250" tIns="95250" rIns="95250" bIns="0" anchor="t"/>
          <a:lstStyle/>
          <a:p>
            <a:pPr algn="l" hangingPunct="0">
              <a:lnSpc>
                <a:spcPct val="100000"/>
              </a:lnSpc>
            </a:pPr>
            <a:r>
              <a:rPr lang="en-IN" sz="1700" dirty="0">
                <a:solidFill>
                  <a:srgbClr val="5D647B"/>
                </a:solidFill>
                <a:latin typeface="Abel"/>
                <a:ea typeface="+mn-ea"/>
                <a:cs typeface="Abel"/>
              </a:rPr>
              <a:t>Generate reports for individual scan categories, or an overall Cyber Risk Assessment Report after completing a set of scans</a:t>
            </a:r>
            <a:r>
              <a:rPr sz="1700" dirty="0">
                <a:solidFill>
                  <a:srgbClr val="5D647B"/>
                </a:solidFill>
                <a:latin typeface="Abel"/>
                <a:ea typeface="+mn-ea"/>
                <a:cs typeface="Abel"/>
              </a:rPr>
              <a:t>. </a:t>
            </a:r>
          </a:p>
        </p:txBody>
      </p:sp>
      <p:pic>
        <p:nvPicPr>
          <p:cNvPr id="5" name="Picture 4">
            <a:extLst>
              <a:ext uri="{FF2B5EF4-FFF2-40B4-BE49-F238E27FC236}">
                <a16:creationId xmlns:a16="http://schemas.microsoft.com/office/drawing/2014/main" id="{62EE05E7-FE61-F929-3762-C3EA74C38241}"/>
              </a:ext>
            </a:extLst>
          </p:cNvPr>
          <p:cNvPicPr>
            <a:picLocks noChangeAspect="1"/>
          </p:cNvPicPr>
          <p:nvPr/>
        </p:nvPicPr>
        <p:blipFill>
          <a:blip r:embed="rId3"/>
          <a:stretch>
            <a:fillRect/>
          </a:stretch>
        </p:blipFill>
        <p:spPr>
          <a:xfrm>
            <a:off x="1823572" y="2279045"/>
            <a:ext cx="9238605" cy="4474069"/>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2"/>
        <p:cNvGrpSpPr/>
        <p:nvPr/>
      </p:nvGrpSpPr>
      <p:grpSpPr>
        <a:xfrm>
          <a:off x="0" y="0"/>
          <a:ext cx="0" cy="0"/>
          <a:chOff x="0" y="0"/>
          <a:chExt cx="0" cy="0"/>
        </a:xfrm>
      </p:grpSpPr>
      <p:sp>
        <p:nvSpPr>
          <p:cNvPr id="2" name="Body text"/>
          <p:cNvSpPr/>
          <p:nvPr/>
        </p:nvSpPr>
        <p:spPr>
          <a:xfrm>
            <a:off x="3900121" y="723900"/>
            <a:ext cx="5363308" cy="619125"/>
          </a:xfrm>
          <a:prstGeom prst="rect">
            <a:avLst/>
          </a:prstGeom>
        </p:spPr>
        <p:txBody>
          <a:bodyPr spcFirstLastPara="0" lIns="0" tIns="0" rIns="0" bIns="0" anchor="t"/>
          <a:lstStyle/>
          <a:p>
            <a:pPr algn="l" hangingPunct="0">
              <a:lnSpc>
                <a:spcPct val="100000"/>
              </a:lnSpc>
            </a:pPr>
            <a:r>
              <a:rPr sz="4063">
                <a:solidFill>
                  <a:srgbClr val="5D647B"/>
                </a:solidFill>
                <a:latin typeface="Abel"/>
                <a:ea typeface="+mn-ea"/>
                <a:cs typeface="Abel"/>
              </a:rPr>
              <a:t>Overall Risk Dashboard</a:t>
            </a:r>
          </a:p>
        </p:txBody>
      </p:sp>
      <p:sp>
        <p:nvSpPr>
          <p:cNvPr id="4" name="Rectangle 3"/>
          <p:cNvSpPr/>
          <p:nvPr/>
        </p:nvSpPr>
        <p:spPr>
          <a:xfrm>
            <a:off x="704850" y="1343025"/>
            <a:ext cx="11753850" cy="1093583"/>
          </a:xfrm>
          <a:prstGeom prst="rect">
            <a:avLst/>
          </a:prstGeom>
        </p:spPr>
        <p:txBody>
          <a:bodyPr spcFirstLastPara="0" lIns="85436" tIns="85436" rIns="85436" bIns="0" anchor="t"/>
          <a:lstStyle/>
          <a:p>
            <a:pPr algn="l" hangingPunct="0">
              <a:lnSpc>
                <a:spcPct val="100000"/>
              </a:lnSpc>
            </a:pPr>
            <a:r>
              <a:rPr dirty="0">
                <a:solidFill>
                  <a:srgbClr val="717274"/>
                </a:solidFill>
                <a:latin typeface="Abel"/>
                <a:ea typeface="+mn-ea"/>
                <a:cs typeface="Abel"/>
              </a:rPr>
              <a:t>The overall risk dashboard gives you a quick overview of your organization’s current performance in different scan and assessment categories (Vulnerability, Security Baseline, Sensitive Data, Compliance); risk monetization data; compliance status; and risk mitigation efforts. </a:t>
            </a:r>
          </a:p>
        </p:txBody>
      </p:sp>
      <p:pic>
        <p:nvPicPr>
          <p:cNvPr id="5" name="Picture 4">
            <a:extLst>
              <a:ext uri="{FF2B5EF4-FFF2-40B4-BE49-F238E27FC236}">
                <a16:creationId xmlns:a16="http://schemas.microsoft.com/office/drawing/2014/main" id="{D5FFD232-D8AB-7D9E-BAE8-2E1B29C6874E}"/>
              </a:ext>
            </a:extLst>
          </p:cNvPr>
          <p:cNvPicPr>
            <a:picLocks noChangeAspect="1"/>
          </p:cNvPicPr>
          <p:nvPr/>
        </p:nvPicPr>
        <p:blipFill>
          <a:blip r:embed="rId3"/>
          <a:stretch>
            <a:fillRect/>
          </a:stretch>
        </p:blipFill>
        <p:spPr>
          <a:xfrm>
            <a:off x="2465495" y="2436608"/>
            <a:ext cx="8080160" cy="4040080"/>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87"/>
        <p:cNvGrpSpPr/>
        <p:nvPr/>
      </p:nvGrpSpPr>
      <p:grpSpPr>
        <a:xfrm>
          <a:off x="0" y="0"/>
          <a:ext cx="0" cy="0"/>
          <a:chOff x="0" y="0"/>
          <a:chExt cx="0" cy="0"/>
        </a:xfrm>
      </p:grpSpPr>
      <p:sp>
        <p:nvSpPr>
          <p:cNvPr id="2" name="Body text"/>
          <p:cNvSpPr/>
          <p:nvPr/>
        </p:nvSpPr>
        <p:spPr>
          <a:xfrm>
            <a:off x="2270702" y="819150"/>
            <a:ext cx="8469745" cy="533400"/>
          </a:xfrm>
          <a:prstGeom prst="rect">
            <a:avLst/>
          </a:prstGeom>
        </p:spPr>
        <p:txBody>
          <a:bodyPr spcFirstLastPara="0" lIns="0" tIns="0" rIns="0" bIns="0" anchor="t"/>
          <a:lstStyle/>
          <a:p>
            <a:pPr algn="ctr" hangingPunct="0">
              <a:lnSpc>
                <a:spcPct val="100000"/>
              </a:lnSpc>
            </a:pPr>
            <a:r>
              <a:rPr sz="3500">
                <a:solidFill>
                  <a:srgbClr val="5D647B"/>
                </a:solidFill>
                <a:latin typeface="Abel"/>
                <a:ea typeface="+mn-ea"/>
                <a:cs typeface="Abel"/>
              </a:rPr>
              <a:t>Generate Cyber Risk Assessment Reports</a:t>
            </a:r>
          </a:p>
        </p:txBody>
      </p:sp>
      <p:sp>
        <p:nvSpPr>
          <p:cNvPr id="3" name="Rectangle 2"/>
          <p:cNvSpPr/>
          <p:nvPr/>
        </p:nvSpPr>
        <p:spPr>
          <a:xfrm>
            <a:off x="818147" y="1728208"/>
            <a:ext cx="11515940" cy="1581150"/>
          </a:xfrm>
          <a:prstGeom prst="rect">
            <a:avLst/>
          </a:prstGeom>
        </p:spPr>
        <p:txBody>
          <a:bodyPr spcFirstLastPara="0" lIns="95250" tIns="95250" rIns="95250" bIns="0" anchor="t"/>
          <a:lstStyle/>
          <a:p>
            <a:pPr algn="l" hangingPunct="0">
              <a:lnSpc>
                <a:spcPct val="100000"/>
              </a:lnSpc>
            </a:pPr>
            <a:r>
              <a:rPr sz="1600" dirty="0">
                <a:solidFill>
                  <a:srgbClr val="5D647B"/>
                </a:solidFill>
                <a:latin typeface="Abel"/>
                <a:ea typeface="+mn-ea"/>
                <a:cs typeface="Abel"/>
              </a:rPr>
              <a:t>Generate a detailed report that shows you a breakdown of your cyber risk based on the latest assessment of your environment. Each risk category /scan result is accompanied by a grade or score, with A+ representing low risk of compromise or breach and F representing extremely high risk. </a:t>
            </a:r>
          </a:p>
          <a:p>
            <a:pPr algn="l" hangingPunct="0">
              <a:lnSpc>
                <a:spcPct val="100000"/>
              </a:lnSpc>
            </a:pPr>
            <a:endParaRPr sz="1600" dirty="0">
              <a:solidFill>
                <a:srgbClr val="5D647B"/>
              </a:solidFill>
              <a:latin typeface="Abel"/>
              <a:ea typeface="+mn-ea"/>
              <a:cs typeface="Abel"/>
            </a:endParaRPr>
          </a:p>
          <a:p>
            <a:pPr algn="l" hangingPunct="0">
              <a:lnSpc>
                <a:spcPct val="100000"/>
              </a:lnSpc>
            </a:pPr>
            <a:r>
              <a:rPr sz="1600" dirty="0">
                <a:solidFill>
                  <a:srgbClr val="5D647B"/>
                </a:solidFill>
                <a:latin typeface="Abel"/>
                <a:ea typeface="+mn-ea"/>
                <a:cs typeface="Abel"/>
              </a:rPr>
              <a:t>You can also generate an Overall Risk Assessment Presentation which is a more concise document designed especially for easier communication with the board, senior management and other stakeholders.</a:t>
            </a:r>
          </a:p>
        </p:txBody>
      </p:sp>
      <p:pic>
        <p:nvPicPr>
          <p:cNvPr id="5" name="Picture 4">
            <a:extLst>
              <a:ext uri="{FF2B5EF4-FFF2-40B4-BE49-F238E27FC236}">
                <a16:creationId xmlns:a16="http://schemas.microsoft.com/office/drawing/2014/main" id="{C05AF152-3F99-46F2-27A8-AB5963E22B6D}"/>
              </a:ext>
            </a:extLst>
          </p:cNvPr>
          <p:cNvPicPr>
            <a:picLocks noChangeAspect="1"/>
          </p:cNvPicPr>
          <p:nvPr/>
        </p:nvPicPr>
        <p:blipFill>
          <a:blip r:embed="rId3"/>
          <a:stretch>
            <a:fillRect/>
          </a:stretch>
        </p:blipFill>
        <p:spPr>
          <a:xfrm>
            <a:off x="2524840" y="3657600"/>
            <a:ext cx="7961468" cy="2853378"/>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32"/>
        <p:cNvGrpSpPr/>
        <p:nvPr/>
      </p:nvGrpSpPr>
      <p:grpSpPr>
        <a:xfrm>
          <a:off x="0" y="0"/>
          <a:ext cx="0" cy="0"/>
          <a:chOff x="0" y="0"/>
          <a:chExt cx="0" cy="0"/>
        </a:xfrm>
      </p:grpSpPr>
      <p:sp>
        <p:nvSpPr>
          <p:cNvPr id="2" name="Body text"/>
          <p:cNvSpPr/>
          <p:nvPr/>
        </p:nvSpPr>
        <p:spPr>
          <a:xfrm>
            <a:off x="1310330" y="1714500"/>
            <a:ext cx="10134600" cy="819150"/>
          </a:xfrm>
          <a:prstGeom prst="rect">
            <a:avLst/>
          </a:prstGeom>
        </p:spPr>
        <p:txBody>
          <a:bodyPr spcFirstLastPara="0" lIns="0" tIns="0" rIns="0" bIns="0" anchor="t"/>
          <a:lstStyle/>
          <a:p>
            <a:pPr algn="ctr" hangingPunct="0">
              <a:lnSpc>
                <a:spcPct val="100000"/>
              </a:lnSpc>
            </a:pPr>
            <a:r>
              <a:rPr sz="5400">
                <a:solidFill>
                  <a:srgbClr val="243483"/>
                </a:solidFill>
                <a:latin typeface="Abel"/>
                <a:ea typeface="+mn-ea"/>
                <a:cs typeface="Abel"/>
              </a:rPr>
              <a:t>DARK WEB MONITORING</a:t>
            </a:r>
          </a:p>
        </p:txBody>
      </p:sp>
      <p:sp>
        <p:nvSpPr>
          <p:cNvPr id="3" name="Rectangle 2"/>
          <p:cNvSpPr/>
          <p:nvPr/>
        </p:nvSpPr>
        <p:spPr>
          <a:xfrm>
            <a:off x="895350" y="2886075"/>
            <a:ext cx="11220450" cy="2247900"/>
          </a:xfrm>
          <a:prstGeom prst="rect">
            <a:avLst/>
          </a:prstGeom>
        </p:spPr>
        <p:txBody>
          <a:bodyPr spcFirstLastPara="0" lIns="95250" tIns="95250" rIns="95250" bIns="0" anchor="t"/>
          <a:lstStyle/>
          <a:p>
            <a:pPr algn="l" hangingPunct="0">
              <a:lnSpc>
                <a:spcPct val="100000"/>
              </a:lnSpc>
            </a:pPr>
            <a:r>
              <a:rPr sz="2250" dirty="0">
                <a:solidFill>
                  <a:srgbClr val="5D647B"/>
                </a:solidFill>
                <a:latin typeface="Abel"/>
                <a:ea typeface="+mn-ea"/>
                <a:cs typeface="Abel"/>
              </a:rPr>
              <a:t>Monitor the dark web for leaked or stolen company data and underground discussions mentioning your organization, its domains, </a:t>
            </a:r>
            <a:r>
              <a:rPr lang="en-IN" sz="2250" dirty="0">
                <a:solidFill>
                  <a:srgbClr val="5D647B"/>
                </a:solidFill>
                <a:latin typeface="Abel"/>
                <a:ea typeface="+mn-ea"/>
                <a:cs typeface="Abel"/>
              </a:rPr>
              <a:t>emails, </a:t>
            </a:r>
            <a:r>
              <a:rPr sz="2250" dirty="0">
                <a:solidFill>
                  <a:srgbClr val="5D647B"/>
                </a:solidFill>
                <a:latin typeface="Abel"/>
                <a:ea typeface="+mn-ea"/>
                <a:cs typeface="Abel"/>
              </a:rPr>
              <a:t>or IP addresses. View data and posts that go back to up to a </a:t>
            </a:r>
            <a:r>
              <a:rPr lang="en-IN" sz="2250" dirty="0">
                <a:solidFill>
                  <a:srgbClr val="5D647B"/>
                </a:solidFill>
                <a:latin typeface="Abel"/>
                <a:ea typeface="+mn-ea"/>
                <a:cs typeface="Abel"/>
              </a:rPr>
              <a:t>year</a:t>
            </a:r>
            <a:r>
              <a:rPr sz="2250" dirty="0">
                <a:solidFill>
                  <a:srgbClr val="5D647B"/>
                </a:solidFill>
                <a:latin typeface="Abel"/>
                <a:ea typeface="+mn-ea"/>
                <a:cs typeface="Abel"/>
              </a:rPr>
              <a:t>.</a:t>
            </a:r>
          </a:p>
          <a:p>
            <a:pPr algn="l" hangingPunct="0">
              <a:lnSpc>
                <a:spcPct val="100000"/>
              </a:lnSpc>
            </a:pPr>
            <a:endParaRPr sz="2250" dirty="0">
              <a:solidFill>
                <a:srgbClr val="5D647B"/>
              </a:solidFill>
              <a:latin typeface="Abel"/>
              <a:ea typeface="+mn-ea"/>
              <a:cs typeface="Abel"/>
            </a:endParaRPr>
          </a:p>
          <a:p>
            <a:pPr algn="l" hangingPunct="0">
              <a:lnSpc>
                <a:spcPct val="100000"/>
              </a:lnSpc>
            </a:pPr>
            <a:r>
              <a:rPr sz="2250" dirty="0">
                <a:solidFill>
                  <a:srgbClr val="5D647B"/>
                </a:solidFill>
                <a:latin typeface="Abel"/>
                <a:ea typeface="+mn-ea"/>
                <a:cs typeface="Abel"/>
              </a:rPr>
              <a:t>Track information in </a:t>
            </a:r>
            <a:r>
              <a:rPr lang="en-IN" sz="2250" dirty="0">
                <a:solidFill>
                  <a:srgbClr val="5D647B"/>
                </a:solidFill>
                <a:latin typeface="Abel"/>
                <a:ea typeface="+mn-ea"/>
                <a:cs typeface="Abel"/>
              </a:rPr>
              <a:t>breach records and </a:t>
            </a:r>
            <a:r>
              <a:rPr sz="2250" dirty="0">
                <a:solidFill>
                  <a:srgbClr val="5D647B"/>
                </a:solidFill>
                <a:latin typeface="Abel"/>
                <a:ea typeface="+mn-ea"/>
                <a:cs typeface="Abel"/>
              </a:rPr>
              <a:t>dark web marketplaces (where your organization’s data may be dumped or be up for sale) and </a:t>
            </a:r>
            <a:r>
              <a:rPr lang="en-IN" sz="2250" dirty="0">
                <a:solidFill>
                  <a:srgbClr val="5D647B"/>
                </a:solidFill>
                <a:latin typeface="Abel"/>
                <a:ea typeface="+mn-ea"/>
                <a:cs typeface="Abel"/>
              </a:rPr>
              <a:t>underground forums and ransomware discussions </a:t>
            </a:r>
            <a:r>
              <a:rPr sz="2250" dirty="0">
                <a:solidFill>
                  <a:srgbClr val="5D647B"/>
                </a:solidFill>
                <a:latin typeface="Abel"/>
                <a:ea typeface="+mn-ea"/>
                <a:cs typeface="Abel"/>
              </a:rPr>
              <a:t>(where hackers may be discussing your data in the context of an attack or a breach.)</a:t>
            </a:r>
          </a:p>
        </p:txBody>
      </p:sp>
      <p:pic>
        <p:nvPicPr>
          <p:cNvPr id="4" name="DashCircle"/>
          <p:cNvPicPr/>
          <p:nvPr/>
        </p:nvPicPr>
        <p:blipFill rotWithShape="1">
          <a:blip r:embed="rId3"/>
          <a:stretch>
            <a:fillRect/>
          </a:stretch>
        </p:blipFill>
        <p:spPr>
          <a:xfrm>
            <a:off x="571500" y="523875"/>
            <a:ext cx="1362075" cy="1362075"/>
          </a:xfrm>
          <a:prstGeom prst="rect">
            <a:avLst/>
          </a:prstGeom>
        </p:spPr>
      </p:pic>
      <p:sp>
        <p:nvSpPr>
          <p:cNvPr id="5" name="Rectangle 4"/>
          <p:cNvSpPr/>
          <p:nvPr/>
        </p:nvSpPr>
        <p:spPr>
          <a:xfrm>
            <a:off x="820266" y="742950"/>
            <a:ext cx="826442" cy="876300"/>
          </a:xfrm>
          <a:prstGeom prst="rect">
            <a:avLst/>
          </a:prstGeom>
        </p:spPr>
        <p:txBody>
          <a:bodyPr spcFirstLastPara="0" lIns="95250" tIns="95250" rIns="95250" bIns="0" anchor="t"/>
          <a:lstStyle/>
          <a:p>
            <a:pPr algn="ctr" hangingPunct="0">
              <a:lnSpc>
                <a:spcPct val="100000"/>
              </a:lnSpc>
            </a:pPr>
            <a:r>
              <a:rPr sz="4500">
                <a:solidFill>
                  <a:srgbClr val="243483">
                    <a:alpha val="22000"/>
                  </a:srgbClr>
                </a:solidFill>
                <a:latin typeface="Montserrat"/>
                <a:ea typeface="+mn-ea"/>
                <a:cs typeface="Montserrat"/>
              </a:rPr>
              <a:t>6</a:t>
            </a:r>
          </a:p>
        </p:txBody>
      </p:sp>
      <p:pic>
        <p:nvPicPr>
          <p:cNvPr id="6" name="customLine"/>
          <p:cNvPicPr/>
          <p:nvPr/>
        </p:nvPicPr>
        <p:blipFill rotWithShape="1">
          <a:blip r:embed="rId4"/>
          <a:stretch>
            <a:fillRect/>
          </a:stretch>
        </p:blipFill>
        <p:spPr>
          <a:xfrm>
            <a:off x="820266" y="2581275"/>
            <a:ext cx="11295534" cy="190500"/>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67"/>
        <p:cNvGrpSpPr/>
        <p:nvPr/>
      </p:nvGrpSpPr>
      <p:grpSpPr>
        <a:xfrm>
          <a:off x="0" y="0"/>
          <a:ext cx="0" cy="0"/>
          <a:chOff x="0" y="0"/>
          <a:chExt cx="0" cy="0"/>
        </a:xfrm>
      </p:grpSpPr>
      <p:sp>
        <p:nvSpPr>
          <p:cNvPr id="2" name="Body text"/>
          <p:cNvSpPr/>
          <p:nvPr/>
        </p:nvSpPr>
        <p:spPr>
          <a:xfrm>
            <a:off x="1074997" y="981075"/>
            <a:ext cx="10668000" cy="552450"/>
          </a:xfrm>
          <a:prstGeom prst="rect">
            <a:avLst/>
          </a:prstGeom>
        </p:spPr>
        <p:txBody>
          <a:bodyPr spcFirstLastPara="0" lIns="0" tIns="0" rIns="0" bIns="0" anchor="t"/>
          <a:lstStyle/>
          <a:p>
            <a:pPr algn="ctr" hangingPunct="0">
              <a:lnSpc>
                <a:spcPct val="100000"/>
              </a:lnSpc>
            </a:pPr>
            <a:r>
              <a:rPr sz="3600">
                <a:solidFill>
                  <a:srgbClr val="5D647B"/>
                </a:solidFill>
                <a:latin typeface="Abel"/>
                <a:ea typeface="+mn-ea"/>
                <a:cs typeface="Abel"/>
              </a:rPr>
              <a:t>Track your organization's information on the dark web</a:t>
            </a:r>
          </a:p>
        </p:txBody>
      </p:sp>
      <p:sp>
        <p:nvSpPr>
          <p:cNvPr id="3" name="Rectangle 2"/>
          <p:cNvSpPr/>
          <p:nvPr/>
        </p:nvSpPr>
        <p:spPr>
          <a:xfrm>
            <a:off x="1247775" y="1666875"/>
            <a:ext cx="10495222" cy="742950"/>
          </a:xfrm>
          <a:prstGeom prst="rect">
            <a:avLst/>
          </a:prstGeom>
        </p:spPr>
        <p:txBody>
          <a:bodyPr spcFirstLastPara="0" lIns="95250" tIns="95250" rIns="95250" bIns="0" anchor="t"/>
          <a:lstStyle/>
          <a:p>
            <a:pPr algn="l" hangingPunct="0">
              <a:lnSpc>
                <a:spcPct val="100000"/>
              </a:lnSpc>
            </a:pPr>
            <a:r>
              <a:rPr sz="1800">
                <a:solidFill>
                  <a:srgbClr val="717274"/>
                </a:solidFill>
                <a:latin typeface="Abel"/>
                <a:ea typeface="+mn-ea"/>
                <a:cs typeface="Abel"/>
              </a:rPr>
              <a:t>Continually monitor the dark web for data associated with your brand so you can predict and stop attacks that may potentially target your internal systems. Make strategy changes and pivot quickly to stop attacks and control damage.</a:t>
            </a:r>
          </a:p>
        </p:txBody>
      </p:sp>
      <p:pic>
        <p:nvPicPr>
          <p:cNvPr id="6" name="Picture 5">
            <a:extLst>
              <a:ext uri="{FF2B5EF4-FFF2-40B4-BE49-F238E27FC236}">
                <a16:creationId xmlns:a16="http://schemas.microsoft.com/office/drawing/2014/main" id="{6A3E111D-C3E4-2EEC-89D0-1C637B0E8C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2504" y="2766741"/>
            <a:ext cx="8352986" cy="3394519"/>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88"/>
        <p:cNvGrpSpPr/>
        <p:nvPr/>
      </p:nvGrpSpPr>
      <p:grpSpPr>
        <a:xfrm>
          <a:off x="0" y="0"/>
          <a:ext cx="0" cy="0"/>
          <a:chOff x="0" y="0"/>
          <a:chExt cx="0" cy="0"/>
        </a:xfrm>
      </p:grpSpPr>
      <p:sp>
        <p:nvSpPr>
          <p:cNvPr id="2" name="Body text"/>
          <p:cNvSpPr/>
          <p:nvPr/>
        </p:nvSpPr>
        <p:spPr>
          <a:xfrm>
            <a:off x="1074997" y="1038225"/>
            <a:ext cx="10668000" cy="552450"/>
          </a:xfrm>
          <a:prstGeom prst="rect">
            <a:avLst/>
          </a:prstGeom>
        </p:spPr>
        <p:txBody>
          <a:bodyPr spcFirstLastPara="0" lIns="0" tIns="0" rIns="0" bIns="0" anchor="t"/>
          <a:lstStyle/>
          <a:p>
            <a:pPr algn="ctr" hangingPunct="0">
              <a:lnSpc>
                <a:spcPct val="100000"/>
              </a:lnSpc>
            </a:pPr>
            <a:r>
              <a:rPr sz="3600" dirty="0">
                <a:solidFill>
                  <a:srgbClr val="5D647B"/>
                </a:solidFill>
                <a:latin typeface="Abel"/>
                <a:ea typeface="+mn-ea"/>
                <a:cs typeface="Abel"/>
              </a:rPr>
              <a:t>Breach Data and Ransomware Discussions</a:t>
            </a:r>
          </a:p>
        </p:txBody>
      </p:sp>
      <p:sp>
        <p:nvSpPr>
          <p:cNvPr id="3" name="Rectangle 2"/>
          <p:cNvSpPr/>
          <p:nvPr/>
        </p:nvSpPr>
        <p:spPr>
          <a:xfrm>
            <a:off x="1247775" y="1914525"/>
            <a:ext cx="10495222" cy="1285875"/>
          </a:xfrm>
          <a:prstGeom prst="rect">
            <a:avLst/>
          </a:prstGeom>
        </p:spPr>
        <p:txBody>
          <a:bodyPr spcFirstLastPara="0" lIns="95250" tIns="95250" rIns="95250" bIns="0" anchor="t"/>
          <a:lstStyle/>
          <a:p>
            <a:pPr algn="l" hangingPunct="0">
              <a:lnSpc>
                <a:spcPct val="100000"/>
              </a:lnSpc>
            </a:pPr>
            <a:r>
              <a:rPr sz="1800" dirty="0">
                <a:solidFill>
                  <a:srgbClr val="717274"/>
                </a:solidFill>
                <a:latin typeface="Abel"/>
                <a:ea typeface="+mn-ea"/>
                <a:cs typeface="Abel"/>
              </a:rPr>
              <a:t>View breach data including victim accounts, sources where the compromised records were discovered, and discovery</a:t>
            </a:r>
          </a:p>
          <a:p>
            <a:pPr algn="l" hangingPunct="0">
              <a:lnSpc>
                <a:spcPct val="100000"/>
              </a:lnSpc>
            </a:pPr>
            <a:r>
              <a:rPr sz="1800" dirty="0">
                <a:solidFill>
                  <a:srgbClr val="717274"/>
                </a:solidFill>
                <a:latin typeface="Abel"/>
                <a:ea typeface="+mn-ea"/>
                <a:cs typeface="Abel"/>
              </a:rPr>
              <a:t>dates. Also monitor any mention of your organization or IPs in </a:t>
            </a:r>
            <a:r>
              <a:rPr lang="en-IN" sz="1800" dirty="0">
                <a:solidFill>
                  <a:srgbClr val="717274"/>
                </a:solidFill>
                <a:latin typeface="Abel"/>
                <a:ea typeface="+mn-ea"/>
                <a:cs typeface="Abel"/>
              </a:rPr>
              <a:t>dark web marketplaces, forums and </a:t>
            </a:r>
            <a:r>
              <a:rPr sz="1800" dirty="0">
                <a:solidFill>
                  <a:srgbClr val="717274"/>
                </a:solidFill>
                <a:latin typeface="Abel"/>
                <a:ea typeface="+mn-ea"/>
                <a:cs typeface="Abel"/>
              </a:rPr>
              <a:t>ransomware discussions</a:t>
            </a:r>
            <a:r>
              <a:rPr lang="en-IN" sz="1800" dirty="0">
                <a:solidFill>
                  <a:srgbClr val="717274"/>
                </a:solidFill>
                <a:latin typeface="Abel"/>
                <a:ea typeface="+mn-ea"/>
                <a:cs typeface="Abel"/>
              </a:rPr>
              <a:t>.</a:t>
            </a:r>
            <a:r>
              <a:rPr sz="1800" dirty="0">
                <a:solidFill>
                  <a:srgbClr val="717274"/>
                </a:solidFill>
                <a:latin typeface="Abel"/>
                <a:ea typeface="+mn-ea"/>
                <a:cs typeface="Abel"/>
              </a:rPr>
              <a:t> </a:t>
            </a:r>
            <a:r>
              <a:rPr lang="en-IN" sz="1800" dirty="0">
                <a:solidFill>
                  <a:srgbClr val="717274"/>
                </a:solidFill>
                <a:latin typeface="Abel"/>
                <a:ea typeface="+mn-ea"/>
                <a:cs typeface="Abel"/>
              </a:rPr>
              <a:t>Receive </a:t>
            </a:r>
            <a:r>
              <a:rPr sz="1800" dirty="0">
                <a:solidFill>
                  <a:srgbClr val="717274"/>
                </a:solidFill>
                <a:latin typeface="Abel"/>
                <a:ea typeface="+mn-ea"/>
                <a:cs typeface="Abel"/>
              </a:rPr>
              <a:t>notifications when data associated with the company is found on the dark web. </a:t>
            </a:r>
          </a:p>
          <a:p>
            <a:pPr algn="l" hangingPunct="0">
              <a:lnSpc>
                <a:spcPct val="100000"/>
              </a:lnSpc>
            </a:pPr>
            <a:endParaRPr sz="1800" dirty="0">
              <a:solidFill>
                <a:srgbClr val="717274"/>
              </a:solidFill>
              <a:latin typeface="Abel"/>
              <a:ea typeface="+mn-ea"/>
              <a:cs typeface="Abel"/>
            </a:endParaRPr>
          </a:p>
        </p:txBody>
      </p:sp>
      <p:sp>
        <p:nvSpPr>
          <p:cNvPr id="4" name="Body text copy 1"/>
          <p:cNvSpPr/>
          <p:nvPr/>
        </p:nvSpPr>
        <p:spPr>
          <a:xfrm>
            <a:off x="1074997" y="3200400"/>
            <a:ext cx="10668000" cy="552450"/>
          </a:xfrm>
          <a:prstGeom prst="rect">
            <a:avLst/>
          </a:prstGeom>
        </p:spPr>
        <p:txBody>
          <a:bodyPr spcFirstLastPara="0" lIns="0" tIns="0" rIns="0" bIns="0" anchor="t"/>
          <a:lstStyle/>
          <a:p>
            <a:pPr algn="ctr" hangingPunct="0">
              <a:lnSpc>
                <a:spcPct val="100000"/>
              </a:lnSpc>
            </a:pPr>
            <a:r>
              <a:rPr sz="3600" dirty="0">
                <a:solidFill>
                  <a:srgbClr val="5D647B"/>
                </a:solidFill>
                <a:latin typeface="Abel"/>
                <a:ea typeface="+mn-ea"/>
                <a:cs typeface="Abel"/>
              </a:rPr>
              <a:t>Translation Feature</a:t>
            </a:r>
          </a:p>
        </p:txBody>
      </p:sp>
      <p:sp>
        <p:nvSpPr>
          <p:cNvPr id="5" name="Rectangle 4"/>
          <p:cNvSpPr/>
          <p:nvPr/>
        </p:nvSpPr>
        <p:spPr>
          <a:xfrm>
            <a:off x="1161386" y="3857625"/>
            <a:ext cx="10495222" cy="466725"/>
          </a:xfrm>
          <a:prstGeom prst="rect">
            <a:avLst/>
          </a:prstGeom>
        </p:spPr>
        <p:txBody>
          <a:bodyPr spcFirstLastPara="0" lIns="95250" tIns="95250" rIns="95250" bIns="0" anchor="t"/>
          <a:lstStyle/>
          <a:p>
            <a:pPr algn="ctr" hangingPunct="0">
              <a:lnSpc>
                <a:spcPct val="100000"/>
              </a:lnSpc>
            </a:pPr>
            <a:r>
              <a:rPr sz="1800" dirty="0">
                <a:solidFill>
                  <a:schemeClr val="tx1">
                    <a:lumMod val="50000"/>
                    <a:lumOff val="50000"/>
                  </a:schemeClr>
                </a:solidFill>
                <a:latin typeface="Abel"/>
                <a:ea typeface="+mn-ea"/>
                <a:cs typeface="Abel"/>
              </a:rPr>
              <a:t>For dark web discussions in foreign languages, </a:t>
            </a:r>
            <a:r>
              <a:rPr lang="en-IN" sz="1800" dirty="0">
                <a:solidFill>
                  <a:schemeClr val="tx1">
                    <a:lumMod val="50000"/>
                    <a:lumOff val="50000"/>
                  </a:schemeClr>
                </a:solidFill>
                <a:latin typeface="Abel"/>
                <a:ea typeface="+mn-ea"/>
                <a:cs typeface="Abel"/>
              </a:rPr>
              <a:t>the platform includes</a:t>
            </a:r>
            <a:r>
              <a:rPr sz="1800" dirty="0">
                <a:solidFill>
                  <a:schemeClr val="tx1">
                    <a:lumMod val="50000"/>
                    <a:lumOff val="50000"/>
                  </a:schemeClr>
                </a:solidFill>
                <a:latin typeface="Abel"/>
                <a:ea typeface="+mn-ea"/>
                <a:cs typeface="Abel"/>
              </a:rPr>
              <a:t> a translation feature.</a:t>
            </a:r>
          </a:p>
        </p:txBody>
      </p:sp>
    </p:spTree>
    <p:extLst>
      <p:ext uri="{BB962C8B-B14F-4D97-AF65-F5344CB8AC3E}">
        <p14:creationId xmlns:p14="http://schemas.microsoft.com/office/powerpoint/2010/main" val="39300242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3"/>
        <p:cNvGrpSpPr/>
        <p:nvPr/>
      </p:nvGrpSpPr>
      <p:grpSpPr>
        <a:xfrm>
          <a:off x="0" y="0"/>
          <a:ext cx="0" cy="0"/>
          <a:chOff x="0" y="0"/>
          <a:chExt cx="0" cy="0"/>
        </a:xfrm>
      </p:grpSpPr>
      <p:sp>
        <p:nvSpPr>
          <p:cNvPr id="2" name="Body text"/>
          <p:cNvSpPr/>
          <p:nvPr/>
        </p:nvSpPr>
        <p:spPr>
          <a:xfrm>
            <a:off x="1075601" y="1571625"/>
            <a:ext cx="10859949" cy="819150"/>
          </a:xfrm>
          <a:prstGeom prst="rect">
            <a:avLst/>
          </a:prstGeom>
        </p:spPr>
        <p:txBody>
          <a:bodyPr spcFirstLastPara="0" lIns="0" tIns="0" rIns="0" bIns="0" anchor="t"/>
          <a:lstStyle/>
          <a:p>
            <a:pPr algn="ctr" hangingPunct="0">
              <a:lnSpc>
                <a:spcPct val="100000"/>
              </a:lnSpc>
            </a:pPr>
            <a:r>
              <a:rPr sz="4875">
                <a:solidFill>
                  <a:srgbClr val="243483"/>
                </a:solidFill>
                <a:latin typeface="Abel"/>
                <a:ea typeface="+mn-ea"/>
                <a:cs typeface="Abel"/>
              </a:rPr>
              <a:t>RISK MITIGATION</a:t>
            </a:r>
          </a:p>
        </p:txBody>
      </p:sp>
      <p:sp>
        <p:nvSpPr>
          <p:cNvPr id="3" name="Rectangle 2"/>
          <p:cNvSpPr/>
          <p:nvPr/>
        </p:nvSpPr>
        <p:spPr>
          <a:xfrm>
            <a:off x="1495425" y="2800350"/>
            <a:ext cx="9753600" cy="2524125"/>
          </a:xfrm>
          <a:prstGeom prst="rect">
            <a:avLst/>
          </a:prstGeom>
        </p:spPr>
        <p:txBody>
          <a:bodyPr spcFirstLastPara="0" lIns="95250" tIns="95250" rIns="95250" bIns="0" anchor="t"/>
          <a:lstStyle/>
          <a:p>
            <a:pPr algn="l" hangingPunct="0">
              <a:lnSpc>
                <a:spcPct val="100000"/>
              </a:lnSpc>
            </a:pPr>
            <a:r>
              <a:rPr sz="2550">
                <a:solidFill>
                  <a:srgbClr val="5D647B"/>
                </a:solidFill>
                <a:latin typeface="Abel"/>
                <a:ea typeface="+mn-ea"/>
                <a:cs typeface="Abel"/>
              </a:rPr>
              <a:t>Create data-driven, actionable, and easy-to-track mitigation plans under each scan category (Vulnerability, Sensitive Data Discovery, Secure Baseline) to quickly reduce risk in your environment. </a:t>
            </a:r>
          </a:p>
          <a:p>
            <a:pPr algn="l" hangingPunct="0">
              <a:lnSpc>
                <a:spcPct val="100000"/>
              </a:lnSpc>
            </a:pPr>
            <a:endParaRPr sz="2550">
              <a:solidFill>
                <a:srgbClr val="5D647B"/>
              </a:solidFill>
              <a:latin typeface="Abel"/>
              <a:ea typeface="+mn-ea"/>
              <a:cs typeface="Abel"/>
            </a:endParaRPr>
          </a:p>
          <a:p>
            <a:pPr algn="l" hangingPunct="0">
              <a:lnSpc>
                <a:spcPct val="100000"/>
              </a:lnSpc>
            </a:pPr>
            <a:r>
              <a:rPr sz="2550">
                <a:solidFill>
                  <a:srgbClr val="5D647B"/>
                </a:solidFill>
                <a:latin typeface="Abel"/>
                <a:ea typeface="+mn-ea"/>
                <a:cs typeface="Abel"/>
              </a:rPr>
              <a:t>Assign tasks to team members, data owners, or end users; set start and end dates to track progress and stay on top of mitigation efforts. </a:t>
            </a:r>
          </a:p>
        </p:txBody>
      </p:sp>
      <p:pic>
        <p:nvPicPr>
          <p:cNvPr id="4" name="DashCircle"/>
          <p:cNvPicPr/>
          <p:nvPr/>
        </p:nvPicPr>
        <p:blipFill rotWithShape="1">
          <a:blip r:embed="rId3"/>
          <a:stretch>
            <a:fillRect/>
          </a:stretch>
        </p:blipFill>
        <p:spPr>
          <a:xfrm>
            <a:off x="571500" y="523875"/>
            <a:ext cx="1362075" cy="1362075"/>
          </a:xfrm>
          <a:prstGeom prst="rect">
            <a:avLst/>
          </a:prstGeom>
        </p:spPr>
      </p:pic>
      <p:sp>
        <p:nvSpPr>
          <p:cNvPr id="5" name="Rectangle 4"/>
          <p:cNvSpPr/>
          <p:nvPr/>
        </p:nvSpPr>
        <p:spPr>
          <a:xfrm>
            <a:off x="820266" y="742950"/>
            <a:ext cx="826442" cy="876300"/>
          </a:xfrm>
          <a:prstGeom prst="rect">
            <a:avLst/>
          </a:prstGeom>
        </p:spPr>
        <p:txBody>
          <a:bodyPr spcFirstLastPara="0" lIns="95250" tIns="95250" rIns="95250" bIns="0" anchor="t"/>
          <a:lstStyle/>
          <a:p>
            <a:pPr algn="ctr" hangingPunct="0">
              <a:lnSpc>
                <a:spcPct val="100000"/>
              </a:lnSpc>
            </a:pPr>
            <a:r>
              <a:rPr sz="4500">
                <a:solidFill>
                  <a:srgbClr val="243483">
                    <a:alpha val="22000"/>
                  </a:srgbClr>
                </a:solidFill>
                <a:latin typeface="Montserrat"/>
                <a:ea typeface="+mn-ea"/>
                <a:cs typeface="Montserrat"/>
              </a:rPr>
              <a:t>7</a:t>
            </a:r>
          </a:p>
        </p:txBody>
      </p:sp>
      <p:pic>
        <p:nvPicPr>
          <p:cNvPr id="6" name="customLine"/>
          <p:cNvPicPr/>
          <p:nvPr/>
        </p:nvPicPr>
        <p:blipFill rotWithShape="1">
          <a:blip r:embed="rId4"/>
          <a:stretch>
            <a:fillRect/>
          </a:stretch>
        </p:blipFill>
        <p:spPr>
          <a:xfrm>
            <a:off x="1423988" y="2486025"/>
            <a:ext cx="10163175" cy="190500"/>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71"/>
        <p:cNvGrpSpPr/>
        <p:nvPr/>
      </p:nvGrpSpPr>
      <p:grpSpPr>
        <a:xfrm>
          <a:off x="0" y="0"/>
          <a:ext cx="0" cy="0"/>
          <a:chOff x="0" y="0"/>
          <a:chExt cx="0" cy="0"/>
        </a:xfrm>
      </p:grpSpPr>
      <p:sp>
        <p:nvSpPr>
          <p:cNvPr id="2" name="Body text"/>
          <p:cNvSpPr/>
          <p:nvPr/>
        </p:nvSpPr>
        <p:spPr>
          <a:xfrm>
            <a:off x="2762086" y="523875"/>
            <a:ext cx="7344103" cy="619125"/>
          </a:xfrm>
          <a:prstGeom prst="rect">
            <a:avLst/>
          </a:prstGeom>
        </p:spPr>
        <p:txBody>
          <a:bodyPr spcFirstLastPara="0" lIns="0" tIns="0" rIns="0" bIns="0" anchor="t"/>
          <a:lstStyle/>
          <a:p>
            <a:pPr algn="ctr" hangingPunct="0">
              <a:lnSpc>
                <a:spcPct val="100000"/>
              </a:lnSpc>
            </a:pPr>
            <a:r>
              <a:rPr sz="4063">
                <a:solidFill>
                  <a:srgbClr val="5D647B"/>
                </a:solidFill>
                <a:latin typeface="Abel"/>
                <a:ea typeface="+mn-ea"/>
                <a:cs typeface="Abel"/>
              </a:rPr>
              <a:t>Mitigation Dashboard</a:t>
            </a:r>
          </a:p>
        </p:txBody>
      </p:sp>
      <p:sp>
        <p:nvSpPr>
          <p:cNvPr id="3" name="Rectangle 2"/>
          <p:cNvSpPr/>
          <p:nvPr/>
        </p:nvSpPr>
        <p:spPr>
          <a:xfrm>
            <a:off x="590550" y="1200150"/>
            <a:ext cx="11563350" cy="533400"/>
          </a:xfrm>
          <a:prstGeom prst="rect">
            <a:avLst/>
          </a:prstGeom>
        </p:spPr>
        <p:txBody>
          <a:bodyPr spcFirstLastPara="0" lIns="95250" tIns="95250" rIns="95250" bIns="0" anchor="t"/>
          <a:lstStyle/>
          <a:p>
            <a:pPr algn="l" hangingPunct="0">
              <a:lnSpc>
                <a:spcPct val="100000"/>
              </a:lnSpc>
            </a:pPr>
            <a:r>
              <a:rPr sz="2250">
                <a:solidFill>
                  <a:srgbClr val="5D647B"/>
                </a:solidFill>
                <a:latin typeface="Abel"/>
                <a:ea typeface="+mn-ea"/>
                <a:cs typeface="Abel"/>
              </a:rPr>
              <a:t>The Mitigation Dashboard shows you the overall status of mitigation plans in different scan categories. </a:t>
            </a:r>
          </a:p>
        </p:txBody>
      </p:sp>
      <p:sp>
        <p:nvSpPr>
          <p:cNvPr id="4" name="Rectangle 3"/>
          <p:cNvSpPr/>
          <p:nvPr/>
        </p:nvSpPr>
        <p:spPr>
          <a:xfrm>
            <a:off x="802005" y="2261945"/>
            <a:ext cx="2867025" cy="3129292"/>
          </a:xfrm>
          <a:prstGeom prst="rect">
            <a:avLst/>
          </a:prstGeom>
        </p:spPr>
        <p:txBody>
          <a:bodyPr spcFirstLastPara="0" lIns="82350" tIns="82350" rIns="82350" bIns="0" anchor="t"/>
          <a:lstStyle/>
          <a:p>
            <a:pPr algn="l" hangingPunct="0">
              <a:lnSpc>
                <a:spcPct val="100000"/>
              </a:lnSpc>
            </a:pPr>
            <a:r>
              <a:rPr sz="1945" b="1" dirty="0">
                <a:solidFill>
                  <a:srgbClr val="5D647B"/>
                </a:solidFill>
                <a:latin typeface="Abel"/>
                <a:ea typeface="+mn-ea"/>
                <a:cs typeface="Abel"/>
              </a:rPr>
              <a:t>Get a quick view of: </a:t>
            </a:r>
          </a:p>
          <a:p>
            <a:pPr algn="l" hangingPunct="0">
              <a:lnSpc>
                <a:spcPct val="100000"/>
              </a:lnSpc>
            </a:pPr>
            <a:endParaRPr sz="1945" b="1" dirty="0">
              <a:solidFill>
                <a:srgbClr val="5D647B"/>
              </a:solidFill>
              <a:latin typeface="Abel"/>
              <a:ea typeface="+mn-ea"/>
              <a:cs typeface="Abel"/>
            </a:endParaRPr>
          </a:p>
          <a:p>
            <a:pPr marL="285750" indent="-285750" algn="l" hangingPunct="0">
              <a:lnSpc>
                <a:spcPct val="100000"/>
              </a:lnSpc>
              <a:buClr>
                <a:srgbClr val="5D647B"/>
              </a:buClr>
              <a:buFont typeface="Courier New" panose="020B0604020202020204" pitchFamily="34" charset="0"/>
              <a:buChar char="o"/>
            </a:pPr>
            <a:r>
              <a:rPr sz="1945" dirty="0">
                <a:solidFill>
                  <a:srgbClr val="5D647B"/>
                </a:solidFill>
                <a:latin typeface="Abel"/>
                <a:ea typeface="+mn-ea"/>
                <a:cs typeface="Abel"/>
              </a:rPr>
              <a:t>All plans vs closed plans</a:t>
            </a:r>
          </a:p>
          <a:p>
            <a:pPr marL="285750" indent="-285750" algn="l" hangingPunct="0">
              <a:lnSpc>
                <a:spcPct val="100000"/>
              </a:lnSpc>
              <a:buClr>
                <a:srgbClr val="5D647B"/>
              </a:buClr>
              <a:buFont typeface="Courier New" panose="020B0604020202020204" pitchFamily="34" charset="0"/>
              <a:buChar char="o"/>
            </a:pPr>
            <a:r>
              <a:rPr sz="1945" dirty="0">
                <a:solidFill>
                  <a:srgbClr val="5D647B"/>
                </a:solidFill>
                <a:latin typeface="Abel"/>
                <a:ea typeface="+mn-ea"/>
                <a:cs typeface="Abel"/>
              </a:rPr>
              <a:t>Distribution of mitigation plans across scan categories (Data Sensitivity, Secure Baseline, Vulnerability)</a:t>
            </a:r>
            <a:r>
              <a:rPr sz="1945" dirty="0">
                <a:solidFill>
                  <a:srgbClr val="5D647B"/>
                </a:solidFill>
                <a:latin typeface="Times New Roman"/>
                <a:ea typeface="+mn-ea"/>
                <a:cs typeface="Times New Roman"/>
              </a:rPr>
              <a:t> </a:t>
            </a:r>
          </a:p>
          <a:p>
            <a:pPr marL="285750" indent="-285750" algn="l" hangingPunct="0">
              <a:lnSpc>
                <a:spcPct val="100000"/>
              </a:lnSpc>
              <a:buClr>
                <a:srgbClr val="5D647B"/>
              </a:buClr>
              <a:buFont typeface="Courier New" panose="020B0604020202020204" pitchFamily="34" charset="0"/>
              <a:buChar char="o"/>
            </a:pPr>
            <a:r>
              <a:rPr sz="1945" dirty="0">
                <a:solidFill>
                  <a:srgbClr val="5D647B"/>
                </a:solidFill>
                <a:latin typeface="Abel"/>
                <a:ea typeface="+mn-ea"/>
                <a:cs typeface="Abel"/>
              </a:rPr>
              <a:t>Open plans vs plans that are overdue</a:t>
            </a:r>
          </a:p>
        </p:txBody>
      </p:sp>
      <p:pic>
        <p:nvPicPr>
          <p:cNvPr id="7" name="Picture 6">
            <a:extLst>
              <a:ext uri="{FF2B5EF4-FFF2-40B4-BE49-F238E27FC236}">
                <a16:creationId xmlns:a16="http://schemas.microsoft.com/office/drawing/2014/main" id="{BCF506F6-86A3-619B-B5D0-634366419B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9567" y="2261945"/>
            <a:ext cx="7406819" cy="3754045"/>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89"/>
        <p:cNvGrpSpPr/>
        <p:nvPr/>
      </p:nvGrpSpPr>
      <p:grpSpPr>
        <a:xfrm>
          <a:off x="0" y="0"/>
          <a:ext cx="0" cy="0"/>
          <a:chOff x="0" y="0"/>
          <a:chExt cx="0" cy="0"/>
        </a:xfrm>
      </p:grpSpPr>
      <p:sp>
        <p:nvSpPr>
          <p:cNvPr id="2" name="Body text"/>
          <p:cNvSpPr/>
          <p:nvPr/>
        </p:nvSpPr>
        <p:spPr>
          <a:xfrm>
            <a:off x="914400" y="895350"/>
            <a:ext cx="10915650" cy="504825"/>
          </a:xfrm>
          <a:prstGeom prst="rect">
            <a:avLst/>
          </a:prstGeom>
        </p:spPr>
        <p:txBody>
          <a:bodyPr spcFirstLastPara="0" lIns="0" tIns="0" rIns="0" bIns="0" anchor="t"/>
          <a:lstStyle/>
          <a:p>
            <a:pPr algn="ctr" hangingPunct="0">
              <a:lnSpc>
                <a:spcPct val="100000"/>
              </a:lnSpc>
            </a:pPr>
            <a:r>
              <a:rPr sz="3300">
                <a:solidFill>
                  <a:srgbClr val="5D647B"/>
                </a:solidFill>
                <a:latin typeface="Abel"/>
                <a:ea typeface="+mn-ea"/>
                <a:cs typeface="Abel"/>
              </a:rPr>
              <a:t>View Targets (Devices) with the Most Active Mitigation Plans</a:t>
            </a:r>
          </a:p>
        </p:txBody>
      </p:sp>
      <p:pic>
        <p:nvPicPr>
          <p:cNvPr id="5" name="Picture 4">
            <a:extLst>
              <a:ext uri="{FF2B5EF4-FFF2-40B4-BE49-F238E27FC236}">
                <a16:creationId xmlns:a16="http://schemas.microsoft.com/office/drawing/2014/main" id="{E5315338-B2E1-2C13-7860-8B4B5704B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6743" y="2076911"/>
            <a:ext cx="9237664" cy="4049570"/>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90"/>
        <p:cNvGrpSpPr/>
        <p:nvPr/>
      </p:nvGrpSpPr>
      <p:grpSpPr>
        <a:xfrm>
          <a:off x="0" y="0"/>
          <a:ext cx="0" cy="0"/>
          <a:chOff x="0" y="0"/>
          <a:chExt cx="0" cy="0"/>
        </a:xfrm>
      </p:grpSpPr>
      <p:sp>
        <p:nvSpPr>
          <p:cNvPr id="2" name="Body text"/>
          <p:cNvSpPr/>
          <p:nvPr/>
        </p:nvSpPr>
        <p:spPr>
          <a:xfrm>
            <a:off x="914400" y="1162050"/>
            <a:ext cx="10915650" cy="504825"/>
          </a:xfrm>
          <a:prstGeom prst="rect">
            <a:avLst/>
          </a:prstGeom>
        </p:spPr>
        <p:txBody>
          <a:bodyPr spcFirstLastPara="0" lIns="0" tIns="0" rIns="0" bIns="0" anchor="t"/>
          <a:lstStyle/>
          <a:p>
            <a:pPr algn="ctr" hangingPunct="0">
              <a:lnSpc>
                <a:spcPct val="100000"/>
              </a:lnSpc>
            </a:pPr>
            <a:r>
              <a:rPr sz="3300" dirty="0">
                <a:solidFill>
                  <a:srgbClr val="5D647B"/>
                </a:solidFill>
                <a:latin typeface="Abel"/>
                <a:ea typeface="+mn-ea"/>
                <a:cs typeface="Abel"/>
              </a:rPr>
              <a:t>Easily Create Mitigation Plans Under any of the Scan Categories</a:t>
            </a:r>
          </a:p>
        </p:txBody>
      </p:sp>
      <p:pic>
        <p:nvPicPr>
          <p:cNvPr id="5" name="Picture 4">
            <a:extLst>
              <a:ext uri="{FF2B5EF4-FFF2-40B4-BE49-F238E27FC236}">
                <a16:creationId xmlns:a16="http://schemas.microsoft.com/office/drawing/2014/main" id="{71E21CE7-3319-0DBE-B927-494897EC9E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4570" y="2253125"/>
            <a:ext cx="9882010" cy="3690475"/>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91"/>
        <p:cNvGrpSpPr/>
        <p:nvPr/>
      </p:nvGrpSpPr>
      <p:grpSpPr>
        <a:xfrm>
          <a:off x="0" y="0"/>
          <a:ext cx="0" cy="0"/>
          <a:chOff x="0" y="0"/>
          <a:chExt cx="0" cy="0"/>
        </a:xfrm>
      </p:grpSpPr>
      <p:sp>
        <p:nvSpPr>
          <p:cNvPr id="2" name="Body text"/>
          <p:cNvSpPr/>
          <p:nvPr/>
        </p:nvSpPr>
        <p:spPr>
          <a:xfrm>
            <a:off x="914400" y="895350"/>
            <a:ext cx="10915650" cy="504825"/>
          </a:xfrm>
          <a:prstGeom prst="rect">
            <a:avLst/>
          </a:prstGeom>
        </p:spPr>
        <p:txBody>
          <a:bodyPr spcFirstLastPara="0" lIns="0" tIns="0" rIns="0" bIns="0" anchor="t"/>
          <a:lstStyle/>
          <a:p>
            <a:pPr algn="ctr" hangingPunct="0">
              <a:lnSpc>
                <a:spcPct val="100000"/>
              </a:lnSpc>
            </a:pPr>
            <a:r>
              <a:rPr sz="3300">
                <a:solidFill>
                  <a:srgbClr val="5D647B"/>
                </a:solidFill>
                <a:latin typeface="Abel"/>
                <a:ea typeface="+mn-ea"/>
                <a:cs typeface="Abel"/>
              </a:rPr>
              <a:t>Review Progress on all Assigned Mitigation Plans</a:t>
            </a:r>
          </a:p>
        </p:txBody>
      </p:sp>
      <p:pic>
        <p:nvPicPr>
          <p:cNvPr id="5" name="Picture 4">
            <a:extLst>
              <a:ext uri="{FF2B5EF4-FFF2-40B4-BE49-F238E27FC236}">
                <a16:creationId xmlns:a16="http://schemas.microsoft.com/office/drawing/2014/main" id="{2BD17276-1C74-5A03-2EFB-4BD8568E34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3007" y="1984994"/>
            <a:ext cx="10025136" cy="4229131"/>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47"/>
        <p:cNvGrpSpPr/>
        <p:nvPr/>
      </p:nvGrpSpPr>
      <p:grpSpPr>
        <a:xfrm>
          <a:off x="0" y="0"/>
          <a:ext cx="0" cy="0"/>
          <a:chOff x="0" y="0"/>
          <a:chExt cx="0" cy="0"/>
        </a:xfrm>
      </p:grpSpPr>
      <p:sp>
        <p:nvSpPr>
          <p:cNvPr id="2" name="Rectangle 1"/>
          <p:cNvSpPr/>
          <p:nvPr/>
        </p:nvSpPr>
        <p:spPr>
          <a:xfrm>
            <a:off x="819150" y="3657600"/>
            <a:ext cx="2609816" cy="2476500"/>
          </a:xfrm>
          <a:prstGeom prst="rect">
            <a:avLst/>
          </a:prstGeom>
        </p:spPr>
        <p:txBody>
          <a:bodyPr spcFirstLastPara="0" lIns="95250" tIns="95250" rIns="95250" bIns="0" anchor="t"/>
          <a:lstStyle/>
          <a:p>
            <a:pPr algn="l" hangingPunct="0">
              <a:lnSpc>
                <a:spcPct val="100000"/>
              </a:lnSpc>
            </a:pPr>
            <a:r>
              <a:rPr sz="1500" b="1">
                <a:solidFill>
                  <a:srgbClr val="717274"/>
                </a:solidFill>
                <a:latin typeface="Abel"/>
                <a:ea typeface="+mn-ea"/>
                <a:cs typeface="Abel"/>
              </a:rPr>
              <a:t>Sensitive Data Dark Web value</a:t>
            </a:r>
          </a:p>
          <a:p>
            <a:pPr algn="l" hangingPunct="0">
              <a:lnSpc>
                <a:spcPct val="100000"/>
              </a:lnSpc>
            </a:pPr>
            <a:endParaRPr sz="1500" b="1">
              <a:solidFill>
                <a:srgbClr val="717274"/>
              </a:solidFill>
              <a:latin typeface="Abel"/>
              <a:ea typeface="+mn-ea"/>
              <a:cs typeface="Abel"/>
            </a:endParaRPr>
          </a:p>
          <a:p>
            <a:pPr algn="l" hangingPunct="0">
              <a:lnSpc>
                <a:spcPct val="100000"/>
              </a:lnSpc>
            </a:pPr>
            <a:r>
              <a:rPr sz="1500">
                <a:solidFill>
                  <a:srgbClr val="5D647B"/>
                </a:solidFill>
                <a:latin typeface="Abel"/>
                <a:ea typeface="+mn-ea"/>
                <a:cs typeface="Abel"/>
              </a:rPr>
              <a:t>The dark web value of the sensitive data discovered in your environment. Sensitive data may include Credit Card numbers, SSNs, Passwords, PII, and more (choose from dozens of data categories)</a:t>
            </a:r>
          </a:p>
          <a:p>
            <a:pPr algn="l" hangingPunct="0">
              <a:lnSpc>
                <a:spcPct val="100000"/>
              </a:lnSpc>
            </a:pPr>
            <a:endParaRPr sz="1500">
              <a:solidFill>
                <a:srgbClr val="5D647B"/>
              </a:solidFill>
              <a:latin typeface="Abel"/>
              <a:ea typeface="+mn-ea"/>
              <a:cs typeface="Abel"/>
            </a:endParaRPr>
          </a:p>
        </p:txBody>
      </p:sp>
      <p:sp>
        <p:nvSpPr>
          <p:cNvPr id="3" name="Rectangle 2"/>
          <p:cNvSpPr/>
          <p:nvPr/>
        </p:nvSpPr>
        <p:spPr>
          <a:xfrm>
            <a:off x="3581400" y="3657600"/>
            <a:ext cx="2623610" cy="2352675"/>
          </a:xfrm>
          <a:prstGeom prst="rect">
            <a:avLst/>
          </a:prstGeom>
        </p:spPr>
        <p:txBody>
          <a:bodyPr spcFirstLastPara="0" lIns="95250" tIns="95250" rIns="95250" bIns="0" anchor="t"/>
          <a:lstStyle/>
          <a:p>
            <a:pPr algn="l" hangingPunct="0">
              <a:lnSpc>
                <a:spcPct val="100000"/>
              </a:lnSpc>
            </a:pPr>
            <a:r>
              <a:rPr sz="1575" b="1">
                <a:solidFill>
                  <a:srgbClr val="717274"/>
                </a:solidFill>
                <a:latin typeface="Abel"/>
                <a:ea typeface="+mn-ea"/>
                <a:cs typeface="Abel"/>
              </a:rPr>
              <a:t>Ransomware Recovery Cost</a:t>
            </a:r>
          </a:p>
          <a:p>
            <a:pPr algn="l" hangingPunct="0">
              <a:lnSpc>
                <a:spcPct val="100000"/>
              </a:lnSpc>
            </a:pPr>
            <a:r>
              <a:rPr sz="1575">
                <a:solidFill>
                  <a:srgbClr val="717274"/>
                </a:solidFill>
                <a:latin typeface="Times New Roman"/>
                <a:ea typeface="+mn-ea"/>
                <a:cs typeface="Times New Roman"/>
              </a:rPr>
              <a:t>    </a:t>
            </a:r>
          </a:p>
          <a:p>
            <a:pPr algn="l" hangingPunct="0">
              <a:lnSpc>
                <a:spcPct val="100000"/>
              </a:lnSpc>
            </a:pPr>
            <a:r>
              <a:rPr sz="1575">
                <a:solidFill>
                  <a:srgbClr val="5D647B"/>
                </a:solidFill>
                <a:latin typeface="Abel"/>
                <a:ea typeface="+mn-ea"/>
                <a:cs typeface="Abel"/>
              </a:rPr>
              <a:t>The cost to recover in case your organization is hit by ransomware. Includes system recovery costs based on the number of machines and employees affected, downtime costs, and sensitive data value.</a:t>
            </a:r>
          </a:p>
        </p:txBody>
      </p:sp>
      <p:sp>
        <p:nvSpPr>
          <p:cNvPr id="4" name="Rectangle 3"/>
          <p:cNvSpPr/>
          <p:nvPr/>
        </p:nvSpPr>
        <p:spPr>
          <a:xfrm>
            <a:off x="6534150" y="3657600"/>
            <a:ext cx="2800350" cy="2602676"/>
          </a:xfrm>
          <a:prstGeom prst="rect">
            <a:avLst/>
          </a:prstGeom>
        </p:spPr>
        <p:txBody>
          <a:bodyPr spcFirstLastPara="0" lIns="84502" tIns="84502" rIns="84502" bIns="0" anchor="t"/>
          <a:lstStyle/>
          <a:p>
            <a:pPr algn="l" hangingPunct="0">
              <a:lnSpc>
                <a:spcPct val="100000"/>
              </a:lnSpc>
            </a:pPr>
            <a:r>
              <a:rPr sz="1597" b="1">
                <a:solidFill>
                  <a:srgbClr val="717274"/>
                </a:solidFill>
                <a:latin typeface="Abel"/>
                <a:ea typeface="+mn-ea"/>
                <a:cs typeface="Abel"/>
              </a:rPr>
              <a:t>Breach Notification Cost</a:t>
            </a:r>
          </a:p>
          <a:p>
            <a:pPr algn="l" hangingPunct="0">
              <a:lnSpc>
                <a:spcPct val="100000"/>
              </a:lnSpc>
            </a:pPr>
            <a:r>
              <a:rPr sz="1597">
                <a:solidFill>
                  <a:srgbClr val="717274"/>
                </a:solidFill>
                <a:latin typeface="Times New Roman"/>
                <a:ea typeface="+mn-ea"/>
                <a:cs typeface="Times New Roman"/>
              </a:rPr>
              <a:t>    </a:t>
            </a:r>
          </a:p>
          <a:p>
            <a:pPr algn="l" hangingPunct="0">
              <a:lnSpc>
                <a:spcPct val="100000"/>
              </a:lnSpc>
            </a:pPr>
            <a:r>
              <a:rPr sz="1597">
                <a:solidFill>
                  <a:srgbClr val="5D647B"/>
                </a:solidFill>
                <a:latin typeface="Abel"/>
                <a:ea typeface="+mn-ea"/>
                <a:cs typeface="Abel"/>
              </a:rPr>
              <a:t>Cost to notify persons (customers, partners &amp; others) whose data was compromised due to a security incident. Covers investigation costs, fines, class action lawsuits corresponding with each data category.</a:t>
            </a:r>
          </a:p>
          <a:p>
            <a:pPr algn="l" hangingPunct="0">
              <a:lnSpc>
                <a:spcPct val="100000"/>
              </a:lnSpc>
            </a:pPr>
            <a:endParaRPr sz="1597">
              <a:solidFill>
                <a:srgbClr val="5D647B"/>
              </a:solidFill>
              <a:latin typeface="Abel"/>
              <a:ea typeface="+mn-ea"/>
              <a:cs typeface="Abel"/>
            </a:endParaRPr>
          </a:p>
        </p:txBody>
      </p:sp>
      <p:sp>
        <p:nvSpPr>
          <p:cNvPr id="5" name="Rectangle 4"/>
          <p:cNvSpPr/>
          <p:nvPr/>
        </p:nvSpPr>
        <p:spPr>
          <a:xfrm>
            <a:off x="9614039" y="3657600"/>
            <a:ext cx="2711311" cy="2599636"/>
          </a:xfrm>
          <a:prstGeom prst="rect">
            <a:avLst/>
          </a:prstGeom>
        </p:spPr>
        <p:txBody>
          <a:bodyPr spcFirstLastPara="0" lIns="84404" tIns="84404" rIns="84404" bIns="0" anchor="t"/>
          <a:lstStyle/>
          <a:p>
            <a:pPr algn="l" hangingPunct="0">
              <a:lnSpc>
                <a:spcPct val="100000"/>
              </a:lnSpc>
            </a:pPr>
            <a:r>
              <a:rPr sz="1595" b="1" dirty="0">
                <a:solidFill>
                  <a:srgbClr val="717274"/>
                </a:solidFill>
                <a:latin typeface="Abel"/>
                <a:ea typeface="+mn-ea"/>
                <a:cs typeface="Abel"/>
              </a:rPr>
              <a:t>Residual Risk Cost</a:t>
            </a:r>
          </a:p>
          <a:p>
            <a:pPr algn="l" hangingPunct="0">
              <a:lnSpc>
                <a:spcPct val="100000"/>
              </a:lnSpc>
            </a:pPr>
            <a:r>
              <a:rPr sz="1595" dirty="0">
                <a:solidFill>
                  <a:srgbClr val="717274"/>
                </a:solidFill>
                <a:latin typeface="Times New Roman"/>
                <a:ea typeface="+mn-ea"/>
                <a:cs typeface="Times New Roman"/>
              </a:rPr>
              <a:t>     </a:t>
            </a:r>
          </a:p>
          <a:p>
            <a:pPr algn="l" hangingPunct="0">
              <a:lnSpc>
                <a:spcPct val="100000"/>
              </a:lnSpc>
            </a:pPr>
            <a:r>
              <a:rPr sz="1595" dirty="0">
                <a:solidFill>
                  <a:srgbClr val="5D647B"/>
                </a:solidFill>
                <a:latin typeface="Abel"/>
                <a:ea typeface="+mn-ea"/>
                <a:cs typeface="Abel"/>
              </a:rPr>
              <a:t>The “residual” cost that remains after putting security controls in place, and how it can be lowered. Based on questions cyber insurance companies will ask and the risk associated with not having appropriate solutions.</a:t>
            </a:r>
          </a:p>
          <a:p>
            <a:pPr algn="l" hangingPunct="0">
              <a:lnSpc>
                <a:spcPct val="100000"/>
              </a:lnSpc>
            </a:pPr>
            <a:endParaRPr sz="1595" dirty="0">
              <a:solidFill>
                <a:srgbClr val="5D647B"/>
              </a:solidFill>
              <a:latin typeface="Abel"/>
              <a:ea typeface="+mn-ea"/>
              <a:cs typeface="Abel"/>
            </a:endParaRPr>
          </a:p>
        </p:txBody>
      </p:sp>
      <p:pic>
        <p:nvPicPr>
          <p:cNvPr id="6" name="customLine"/>
          <p:cNvPicPr/>
          <p:nvPr/>
        </p:nvPicPr>
        <p:blipFill rotWithShape="1">
          <a:blip r:embed="rId3"/>
          <a:stretch>
            <a:fillRect/>
          </a:stretch>
        </p:blipFill>
        <p:spPr>
          <a:xfrm rot="6758013">
            <a:off x="2152712" y="2765656"/>
            <a:ext cx="1373344" cy="190500"/>
          </a:xfrm>
          <a:prstGeom prst="rect">
            <a:avLst/>
          </a:prstGeom>
        </p:spPr>
      </p:pic>
      <p:pic>
        <p:nvPicPr>
          <p:cNvPr id="7" name="customLine copy 1"/>
          <p:cNvPicPr/>
          <p:nvPr/>
        </p:nvPicPr>
        <p:blipFill rotWithShape="1">
          <a:blip r:embed="rId4"/>
          <a:stretch>
            <a:fillRect/>
          </a:stretch>
        </p:blipFill>
        <p:spPr>
          <a:xfrm rot="5942644">
            <a:off x="4611816" y="2822373"/>
            <a:ext cx="1177666" cy="190500"/>
          </a:xfrm>
          <a:prstGeom prst="rect">
            <a:avLst/>
          </a:prstGeom>
        </p:spPr>
      </p:pic>
      <p:pic>
        <p:nvPicPr>
          <p:cNvPr id="8" name="customLine copy 2"/>
          <p:cNvPicPr/>
          <p:nvPr/>
        </p:nvPicPr>
        <p:blipFill rotWithShape="1">
          <a:blip r:embed="rId5"/>
          <a:stretch>
            <a:fillRect/>
          </a:stretch>
        </p:blipFill>
        <p:spPr>
          <a:xfrm rot="5061487">
            <a:off x="7343775" y="2809875"/>
            <a:ext cx="1304273" cy="190500"/>
          </a:xfrm>
          <a:prstGeom prst="rect">
            <a:avLst/>
          </a:prstGeom>
        </p:spPr>
      </p:pic>
      <p:pic>
        <p:nvPicPr>
          <p:cNvPr id="9" name="customLine copy 3"/>
          <p:cNvPicPr/>
          <p:nvPr/>
        </p:nvPicPr>
        <p:blipFill rotWithShape="1">
          <a:blip r:embed="rId6"/>
          <a:stretch>
            <a:fillRect/>
          </a:stretch>
        </p:blipFill>
        <p:spPr>
          <a:xfrm rot="4912423">
            <a:off x="9982200" y="2800350"/>
            <a:ext cx="1306120" cy="190500"/>
          </a:xfrm>
          <a:prstGeom prst="rect">
            <a:avLst/>
          </a:prstGeom>
        </p:spPr>
      </p:pic>
      <p:sp>
        <p:nvSpPr>
          <p:cNvPr id="10" name="Body text"/>
          <p:cNvSpPr/>
          <p:nvPr/>
        </p:nvSpPr>
        <p:spPr>
          <a:xfrm>
            <a:off x="157163" y="876300"/>
            <a:ext cx="12696825" cy="477237"/>
          </a:xfrm>
          <a:prstGeom prst="rect">
            <a:avLst/>
          </a:prstGeom>
        </p:spPr>
        <p:txBody>
          <a:bodyPr spcFirstLastPara="0" lIns="0" tIns="0" rIns="0" bIns="0" anchor="t"/>
          <a:lstStyle/>
          <a:p>
            <a:pPr algn="ctr" hangingPunct="0">
              <a:lnSpc>
                <a:spcPct val="100000"/>
              </a:lnSpc>
            </a:pPr>
            <a:r>
              <a:rPr sz="3131">
                <a:solidFill>
                  <a:srgbClr val="5D647B"/>
                </a:solidFill>
                <a:latin typeface="Abel"/>
                <a:ea typeface="+mn-ea"/>
                <a:cs typeface="Abel"/>
              </a:rPr>
              <a:t>Estimate of monetary losses due to potential security incidents</a:t>
            </a:r>
          </a:p>
        </p:txBody>
      </p:sp>
      <p:pic>
        <p:nvPicPr>
          <p:cNvPr id="13" name="Picture 12">
            <a:extLst>
              <a:ext uri="{FF2B5EF4-FFF2-40B4-BE49-F238E27FC236}">
                <a16:creationId xmlns:a16="http://schemas.microsoft.com/office/drawing/2014/main" id="{9A967019-F4BC-C9C1-0D11-2000463281B9}"/>
              </a:ext>
            </a:extLst>
          </p:cNvPr>
          <p:cNvPicPr>
            <a:picLocks noChangeAspect="1"/>
          </p:cNvPicPr>
          <p:nvPr/>
        </p:nvPicPr>
        <p:blipFill>
          <a:blip r:embed="rId7"/>
          <a:stretch>
            <a:fillRect/>
          </a:stretch>
        </p:blipFill>
        <p:spPr>
          <a:xfrm>
            <a:off x="1259113" y="2004049"/>
            <a:ext cx="10492924" cy="1003038"/>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56"/>
        <p:cNvGrpSpPr/>
        <p:nvPr/>
      </p:nvGrpSpPr>
      <p:grpSpPr>
        <a:xfrm>
          <a:off x="0" y="0"/>
          <a:ext cx="0" cy="0"/>
          <a:chOff x="0" y="0"/>
          <a:chExt cx="0" cy="0"/>
        </a:xfrm>
      </p:grpSpPr>
      <p:sp>
        <p:nvSpPr>
          <p:cNvPr id="2" name="Rectangle 1"/>
          <p:cNvSpPr/>
          <p:nvPr/>
        </p:nvSpPr>
        <p:spPr>
          <a:xfrm>
            <a:off x="1323975" y="3095625"/>
            <a:ext cx="4276725" cy="1463617"/>
          </a:xfrm>
          <a:prstGeom prst="rect">
            <a:avLst/>
          </a:prstGeom>
        </p:spPr>
        <p:txBody>
          <a:bodyPr spcFirstLastPara="0" lIns="108416" tIns="108416" rIns="108416" bIns="0" anchor="t"/>
          <a:lstStyle/>
          <a:p>
            <a:pPr algn="l" hangingPunct="0">
              <a:lnSpc>
                <a:spcPct val="100000"/>
              </a:lnSpc>
            </a:pPr>
            <a:r>
              <a:rPr sz="2049">
                <a:solidFill>
                  <a:srgbClr val="5D647B"/>
                </a:solidFill>
                <a:latin typeface="Abel"/>
                <a:ea typeface="+mn-ea"/>
                <a:cs typeface="Abel"/>
              </a:rPr>
              <a:t>See your Residual Risk cost go down as you implement essential security controls and check them off the Residual Risk Adjustment Questionnaire.</a:t>
            </a:r>
          </a:p>
        </p:txBody>
      </p:sp>
      <p:sp>
        <p:nvSpPr>
          <p:cNvPr id="4" name="Body text"/>
          <p:cNvSpPr/>
          <p:nvPr/>
        </p:nvSpPr>
        <p:spPr>
          <a:xfrm>
            <a:off x="1438275" y="1609725"/>
            <a:ext cx="6691313" cy="1257300"/>
          </a:xfrm>
          <a:prstGeom prst="rect">
            <a:avLst/>
          </a:prstGeom>
        </p:spPr>
        <p:txBody>
          <a:bodyPr spcFirstLastPara="0" lIns="0" tIns="0" rIns="0" bIns="0" anchor="t"/>
          <a:lstStyle/>
          <a:p>
            <a:pPr algn="l" hangingPunct="0">
              <a:lnSpc>
                <a:spcPct val="100000"/>
              </a:lnSpc>
            </a:pPr>
            <a:r>
              <a:rPr sz="4125">
                <a:solidFill>
                  <a:srgbClr val="5D647B"/>
                </a:solidFill>
                <a:latin typeface="Abel"/>
                <a:ea typeface="+mn-ea"/>
                <a:cs typeface="Abel"/>
              </a:rPr>
              <a:t>Residual Risk </a:t>
            </a:r>
          </a:p>
          <a:p>
            <a:pPr algn="l" hangingPunct="0">
              <a:lnSpc>
                <a:spcPct val="100000"/>
              </a:lnSpc>
            </a:pPr>
            <a:r>
              <a:rPr sz="4125">
                <a:solidFill>
                  <a:srgbClr val="5D647B"/>
                </a:solidFill>
                <a:latin typeface="Abel"/>
                <a:ea typeface="+mn-ea"/>
                <a:cs typeface="Abel"/>
              </a:rPr>
              <a:t>Adjustment</a:t>
            </a:r>
          </a:p>
        </p:txBody>
      </p:sp>
      <p:pic>
        <p:nvPicPr>
          <p:cNvPr id="6" name="Picture 5">
            <a:extLst>
              <a:ext uri="{FF2B5EF4-FFF2-40B4-BE49-F238E27FC236}">
                <a16:creationId xmlns:a16="http://schemas.microsoft.com/office/drawing/2014/main" id="{34D9AEC6-D837-4D41-DA33-6D16B7C3E3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7581" y="847692"/>
            <a:ext cx="5575294" cy="5751228"/>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46"/>
        <p:cNvGrpSpPr/>
        <p:nvPr/>
      </p:nvGrpSpPr>
      <p:grpSpPr>
        <a:xfrm>
          <a:off x="0" y="0"/>
          <a:ext cx="0" cy="0"/>
          <a:chOff x="0" y="0"/>
          <a:chExt cx="0" cy="0"/>
        </a:xfrm>
      </p:grpSpPr>
      <p:sp>
        <p:nvSpPr>
          <p:cNvPr id="2" name="Rectangle 1"/>
          <p:cNvSpPr/>
          <p:nvPr/>
        </p:nvSpPr>
        <p:spPr>
          <a:xfrm>
            <a:off x="935065" y="3744677"/>
            <a:ext cx="2147805" cy="2994189"/>
          </a:xfrm>
          <a:prstGeom prst="rect">
            <a:avLst/>
          </a:prstGeom>
        </p:spPr>
        <p:txBody>
          <a:bodyPr spcFirstLastPara="0" lIns="88848" tIns="88848" rIns="88848" bIns="0" anchor="t"/>
          <a:lstStyle/>
          <a:p>
            <a:pPr algn="l" hangingPunct="0">
              <a:lnSpc>
                <a:spcPct val="100000"/>
              </a:lnSpc>
            </a:pPr>
            <a:r>
              <a:rPr sz="1679" b="1" dirty="0">
                <a:solidFill>
                  <a:srgbClr val="717274"/>
                </a:solidFill>
                <a:latin typeface="Abel"/>
                <a:ea typeface="+mn-ea"/>
                <a:cs typeface="Abel"/>
              </a:rPr>
              <a:t>Overall Cyber Risk</a:t>
            </a:r>
          </a:p>
          <a:p>
            <a:pPr algn="ctr" hangingPunct="0">
              <a:lnSpc>
                <a:spcPct val="100000"/>
              </a:lnSpc>
            </a:pPr>
            <a:endParaRPr sz="1679" b="1" dirty="0">
              <a:solidFill>
                <a:srgbClr val="717274"/>
              </a:solidFill>
              <a:latin typeface="Abel"/>
              <a:ea typeface="+mn-ea"/>
              <a:cs typeface="Abel"/>
            </a:endParaRPr>
          </a:p>
          <a:p>
            <a:pPr algn="l" hangingPunct="0">
              <a:lnSpc>
                <a:spcPct val="100000"/>
              </a:lnSpc>
            </a:pPr>
            <a:r>
              <a:rPr sz="1679" dirty="0">
                <a:solidFill>
                  <a:srgbClr val="717274"/>
                </a:solidFill>
                <a:latin typeface="Abel"/>
                <a:ea typeface="+mn-ea"/>
                <a:cs typeface="Abel"/>
              </a:rPr>
              <a:t>The overall risk grade is based on a combination of vulnerability, sensitive data and secure baseline scan results on company laptops, desktops or servers</a:t>
            </a:r>
            <a:r>
              <a:rPr lang="en-IN" sz="1679" dirty="0">
                <a:solidFill>
                  <a:srgbClr val="717274"/>
                </a:solidFill>
                <a:latin typeface="Abel"/>
                <a:ea typeface="+mn-ea"/>
                <a:cs typeface="Abel"/>
              </a:rPr>
              <a:t>.</a:t>
            </a:r>
            <a:endParaRPr sz="1679" dirty="0">
              <a:solidFill>
                <a:srgbClr val="717274"/>
              </a:solidFill>
              <a:latin typeface="Abel"/>
              <a:ea typeface="+mn-ea"/>
              <a:cs typeface="Abel"/>
            </a:endParaRPr>
          </a:p>
          <a:p>
            <a:pPr algn="ctr" hangingPunct="0">
              <a:lnSpc>
                <a:spcPct val="100000"/>
              </a:lnSpc>
            </a:pPr>
            <a:endParaRPr sz="1679" dirty="0">
              <a:solidFill>
                <a:srgbClr val="717274"/>
              </a:solidFill>
              <a:latin typeface="Abel"/>
              <a:ea typeface="+mn-ea"/>
              <a:cs typeface="Abel"/>
            </a:endParaRPr>
          </a:p>
        </p:txBody>
      </p:sp>
      <p:sp>
        <p:nvSpPr>
          <p:cNvPr id="3" name="Rectangle 2"/>
          <p:cNvSpPr/>
          <p:nvPr/>
        </p:nvSpPr>
        <p:spPr>
          <a:xfrm>
            <a:off x="3219678" y="3744677"/>
            <a:ext cx="2218796" cy="3003948"/>
          </a:xfrm>
          <a:prstGeom prst="rect">
            <a:avLst/>
          </a:prstGeom>
        </p:spPr>
        <p:txBody>
          <a:bodyPr spcFirstLastPara="0" lIns="89138" tIns="89138" rIns="89138" bIns="0" anchor="t"/>
          <a:lstStyle/>
          <a:p>
            <a:pPr algn="l" hangingPunct="0">
              <a:lnSpc>
                <a:spcPct val="100000"/>
              </a:lnSpc>
            </a:pPr>
            <a:r>
              <a:rPr sz="1684" b="1" dirty="0">
                <a:solidFill>
                  <a:srgbClr val="717274"/>
                </a:solidFill>
                <a:latin typeface="Abel"/>
                <a:ea typeface="+mn-ea"/>
                <a:cs typeface="Abel"/>
              </a:rPr>
              <a:t>Data Sensitivity</a:t>
            </a:r>
          </a:p>
          <a:p>
            <a:pPr algn="ctr" hangingPunct="0">
              <a:lnSpc>
                <a:spcPct val="100000"/>
              </a:lnSpc>
            </a:pPr>
            <a:endParaRPr sz="1684" b="1" dirty="0">
              <a:solidFill>
                <a:srgbClr val="717274"/>
              </a:solidFill>
              <a:latin typeface="Abel"/>
              <a:ea typeface="+mn-ea"/>
              <a:cs typeface="Abel"/>
            </a:endParaRPr>
          </a:p>
          <a:p>
            <a:pPr algn="l" hangingPunct="0">
              <a:lnSpc>
                <a:spcPct val="100000"/>
              </a:lnSpc>
            </a:pPr>
            <a:r>
              <a:rPr sz="1684" dirty="0">
                <a:solidFill>
                  <a:srgbClr val="717274"/>
                </a:solidFill>
                <a:latin typeface="Abel"/>
                <a:ea typeface="+mn-ea"/>
                <a:cs typeface="Abel"/>
              </a:rPr>
              <a:t>The </a:t>
            </a:r>
            <a:r>
              <a:rPr lang="en-IN" sz="1684" dirty="0">
                <a:solidFill>
                  <a:srgbClr val="717274"/>
                </a:solidFill>
                <a:latin typeface="Abel"/>
                <a:ea typeface="+mn-ea"/>
                <a:cs typeface="Abel"/>
              </a:rPr>
              <a:t>Data Sensitivity </a:t>
            </a:r>
            <a:r>
              <a:rPr sz="1684" dirty="0">
                <a:solidFill>
                  <a:srgbClr val="717274"/>
                </a:solidFill>
                <a:latin typeface="Abel"/>
                <a:ea typeface="+mn-ea"/>
                <a:cs typeface="Abel"/>
              </a:rPr>
              <a:t>grade is based on the volume and type of sensitive data found on your company’s systems.</a:t>
            </a:r>
            <a:r>
              <a:rPr lang="en-IN" sz="1684" dirty="0">
                <a:solidFill>
                  <a:srgbClr val="717274"/>
                </a:solidFill>
                <a:latin typeface="Abel"/>
                <a:ea typeface="+mn-ea"/>
                <a:cs typeface="Abel"/>
              </a:rPr>
              <a:t> </a:t>
            </a:r>
            <a:r>
              <a:rPr sz="1684" dirty="0">
                <a:solidFill>
                  <a:srgbClr val="717274"/>
                </a:solidFill>
                <a:latin typeface="Abel"/>
                <a:ea typeface="+mn-ea"/>
                <a:cs typeface="Abel"/>
              </a:rPr>
              <a:t>Track</a:t>
            </a:r>
            <a:r>
              <a:rPr lang="en-IN" sz="1684" dirty="0">
                <a:solidFill>
                  <a:srgbClr val="717274"/>
                </a:solidFill>
                <a:latin typeface="Abel"/>
                <a:cs typeface="Abel"/>
              </a:rPr>
              <a:t> </a:t>
            </a:r>
            <a:r>
              <a:rPr sz="1684" dirty="0">
                <a:solidFill>
                  <a:srgbClr val="717274"/>
                </a:solidFill>
                <a:latin typeface="Abel"/>
                <a:ea typeface="+mn-ea"/>
                <a:cs typeface="Abel"/>
              </a:rPr>
              <a:t>progress over time by comparing past and present risk grades.</a:t>
            </a:r>
          </a:p>
          <a:p>
            <a:pPr algn="ctr" hangingPunct="0">
              <a:lnSpc>
                <a:spcPct val="100000"/>
              </a:lnSpc>
            </a:pPr>
            <a:endParaRPr sz="1684" dirty="0">
              <a:solidFill>
                <a:srgbClr val="717274"/>
              </a:solidFill>
              <a:latin typeface="Abel"/>
              <a:ea typeface="+mn-ea"/>
              <a:cs typeface="Abel"/>
            </a:endParaRPr>
          </a:p>
        </p:txBody>
      </p:sp>
      <p:sp>
        <p:nvSpPr>
          <p:cNvPr id="4" name="Rectangle 3"/>
          <p:cNvSpPr/>
          <p:nvPr/>
        </p:nvSpPr>
        <p:spPr>
          <a:xfrm>
            <a:off x="5438474" y="3744677"/>
            <a:ext cx="2166103" cy="2698399"/>
          </a:xfrm>
          <a:prstGeom prst="rect">
            <a:avLst/>
          </a:prstGeom>
        </p:spPr>
        <p:txBody>
          <a:bodyPr spcFirstLastPara="0" lIns="91162" tIns="91162" rIns="91162" bIns="0" anchor="t"/>
          <a:lstStyle/>
          <a:p>
            <a:pPr algn="l" hangingPunct="0">
              <a:lnSpc>
                <a:spcPct val="100000"/>
              </a:lnSpc>
            </a:pPr>
            <a:r>
              <a:rPr sz="1651" b="1" dirty="0">
                <a:solidFill>
                  <a:srgbClr val="717274"/>
                </a:solidFill>
                <a:latin typeface="Abel"/>
                <a:ea typeface="+mn-ea"/>
                <a:cs typeface="Abel"/>
              </a:rPr>
              <a:t>Vulnerability Scanning</a:t>
            </a:r>
          </a:p>
          <a:p>
            <a:pPr algn="ctr" hangingPunct="0">
              <a:lnSpc>
                <a:spcPct val="100000"/>
              </a:lnSpc>
            </a:pPr>
            <a:endParaRPr sz="1651" b="1" dirty="0">
              <a:solidFill>
                <a:srgbClr val="717274"/>
              </a:solidFill>
              <a:latin typeface="Abel"/>
              <a:ea typeface="+mn-ea"/>
              <a:cs typeface="Abel"/>
            </a:endParaRPr>
          </a:p>
          <a:p>
            <a:pPr algn="l" hangingPunct="0">
              <a:lnSpc>
                <a:spcPct val="100000"/>
              </a:lnSpc>
            </a:pPr>
            <a:r>
              <a:rPr lang="en-IN" sz="1651" dirty="0">
                <a:solidFill>
                  <a:srgbClr val="717274"/>
                </a:solidFill>
                <a:latin typeface="Abel"/>
                <a:ea typeface="+mn-ea"/>
                <a:cs typeface="Abel"/>
              </a:rPr>
              <a:t>The Vulnerability Grade is </a:t>
            </a:r>
            <a:r>
              <a:rPr sz="1651" dirty="0">
                <a:solidFill>
                  <a:srgbClr val="717274"/>
                </a:solidFill>
                <a:latin typeface="Abel"/>
                <a:ea typeface="+mn-ea"/>
                <a:cs typeface="Abel"/>
              </a:rPr>
              <a:t>based on Internal Authenticated &amp; Unauthenticated, External, and Web App scans across your organization’s computing environments (on-prem &amp; cloud)</a:t>
            </a:r>
          </a:p>
        </p:txBody>
      </p:sp>
      <p:sp>
        <p:nvSpPr>
          <p:cNvPr id="5" name="Rectangle 4"/>
          <p:cNvSpPr/>
          <p:nvPr/>
        </p:nvSpPr>
        <p:spPr>
          <a:xfrm>
            <a:off x="7690179" y="3744677"/>
            <a:ext cx="2361099" cy="2907584"/>
          </a:xfrm>
          <a:prstGeom prst="rect">
            <a:avLst/>
          </a:prstGeom>
        </p:spPr>
        <p:txBody>
          <a:bodyPr spcFirstLastPara="0" lIns="86278" tIns="86278" rIns="86278" bIns="0" anchor="t"/>
          <a:lstStyle/>
          <a:p>
            <a:pPr algn="l" hangingPunct="0">
              <a:lnSpc>
                <a:spcPct val="100000"/>
              </a:lnSpc>
            </a:pPr>
            <a:r>
              <a:rPr sz="1630" b="1" dirty="0">
                <a:solidFill>
                  <a:srgbClr val="717274"/>
                </a:solidFill>
                <a:latin typeface="Abel"/>
                <a:ea typeface="+mn-ea"/>
                <a:cs typeface="Abel"/>
              </a:rPr>
              <a:t>Secure Baseline Scans</a:t>
            </a:r>
          </a:p>
          <a:p>
            <a:pPr algn="ctr" hangingPunct="0">
              <a:lnSpc>
                <a:spcPct val="100000"/>
              </a:lnSpc>
            </a:pPr>
            <a:endParaRPr sz="1630" b="1" dirty="0">
              <a:solidFill>
                <a:srgbClr val="717274"/>
              </a:solidFill>
              <a:latin typeface="Abel"/>
              <a:ea typeface="+mn-ea"/>
              <a:cs typeface="Abel"/>
            </a:endParaRPr>
          </a:p>
          <a:p>
            <a:pPr algn="l" hangingPunct="0">
              <a:lnSpc>
                <a:spcPct val="100000"/>
              </a:lnSpc>
            </a:pPr>
            <a:r>
              <a:rPr sz="1630" dirty="0">
                <a:solidFill>
                  <a:srgbClr val="717274"/>
                </a:solidFill>
                <a:latin typeface="Abel"/>
                <a:ea typeface="+mn-ea"/>
                <a:cs typeface="Abel"/>
              </a:rPr>
              <a:t>The </a:t>
            </a:r>
            <a:r>
              <a:rPr lang="en-IN" sz="1630" dirty="0">
                <a:solidFill>
                  <a:srgbClr val="717274"/>
                </a:solidFill>
                <a:latin typeface="Abel"/>
                <a:ea typeface="+mn-ea"/>
                <a:cs typeface="Abel"/>
              </a:rPr>
              <a:t>Baseline </a:t>
            </a:r>
            <a:r>
              <a:rPr sz="1630" dirty="0">
                <a:solidFill>
                  <a:srgbClr val="717274"/>
                </a:solidFill>
                <a:latin typeface="Abel"/>
                <a:ea typeface="+mn-ea"/>
                <a:cs typeface="Abel"/>
              </a:rPr>
              <a:t>grade is based on performance in secure configuration scans on different operating systems.</a:t>
            </a:r>
            <a:r>
              <a:rPr lang="en-IN" sz="1630" dirty="0">
                <a:solidFill>
                  <a:srgbClr val="717274"/>
                </a:solidFill>
                <a:latin typeface="Abel"/>
                <a:ea typeface="+mn-ea"/>
                <a:cs typeface="Abel"/>
              </a:rPr>
              <a:t> </a:t>
            </a:r>
            <a:r>
              <a:rPr sz="1630" dirty="0">
                <a:solidFill>
                  <a:srgbClr val="717274"/>
                </a:solidFill>
                <a:latin typeface="Abel"/>
                <a:ea typeface="+mn-ea"/>
                <a:cs typeface="Abel"/>
              </a:rPr>
              <a:t>Compare OS configuration settings against established security frameworks</a:t>
            </a:r>
            <a:r>
              <a:rPr lang="en-IN" sz="1630" dirty="0">
                <a:solidFill>
                  <a:srgbClr val="717274"/>
                </a:solidFill>
                <a:latin typeface="Abel"/>
                <a:ea typeface="+mn-ea"/>
                <a:cs typeface="Abel"/>
              </a:rPr>
              <a:t>.</a:t>
            </a:r>
            <a:endParaRPr sz="1630" dirty="0">
              <a:solidFill>
                <a:srgbClr val="717274"/>
              </a:solidFill>
              <a:latin typeface="Abel"/>
              <a:ea typeface="+mn-ea"/>
              <a:cs typeface="Abel"/>
            </a:endParaRPr>
          </a:p>
          <a:p>
            <a:pPr algn="ctr" hangingPunct="0">
              <a:lnSpc>
                <a:spcPct val="100000"/>
              </a:lnSpc>
            </a:pPr>
            <a:endParaRPr sz="1630" dirty="0">
              <a:solidFill>
                <a:srgbClr val="717274"/>
              </a:solidFill>
              <a:latin typeface="Abel"/>
              <a:ea typeface="+mn-ea"/>
              <a:cs typeface="Abel"/>
            </a:endParaRPr>
          </a:p>
        </p:txBody>
      </p:sp>
      <p:sp>
        <p:nvSpPr>
          <p:cNvPr id="6" name="Body text"/>
          <p:cNvSpPr/>
          <p:nvPr/>
        </p:nvSpPr>
        <p:spPr>
          <a:xfrm>
            <a:off x="1268488" y="647700"/>
            <a:ext cx="10506075" cy="454682"/>
          </a:xfrm>
          <a:prstGeom prst="rect">
            <a:avLst/>
          </a:prstGeom>
        </p:spPr>
        <p:txBody>
          <a:bodyPr spcFirstLastPara="0" lIns="0" tIns="0" rIns="0" bIns="0" anchor="t"/>
          <a:lstStyle/>
          <a:p>
            <a:pPr algn="ctr" hangingPunct="0">
              <a:lnSpc>
                <a:spcPct val="100000"/>
              </a:lnSpc>
            </a:pPr>
            <a:r>
              <a:rPr sz="2983">
                <a:solidFill>
                  <a:srgbClr val="5D647B"/>
                </a:solidFill>
                <a:latin typeface="Abel"/>
                <a:ea typeface="+mn-ea"/>
                <a:cs typeface="Abel"/>
              </a:rPr>
              <a:t>Overall and Category-Specific Risk Grades</a:t>
            </a:r>
          </a:p>
        </p:txBody>
      </p:sp>
      <p:sp>
        <p:nvSpPr>
          <p:cNvPr id="7" name="Rectangle 6"/>
          <p:cNvSpPr/>
          <p:nvPr/>
        </p:nvSpPr>
        <p:spPr>
          <a:xfrm>
            <a:off x="10051278" y="3744677"/>
            <a:ext cx="2114962" cy="2907584"/>
          </a:xfrm>
          <a:prstGeom prst="rect">
            <a:avLst/>
          </a:prstGeom>
        </p:spPr>
        <p:txBody>
          <a:bodyPr spcFirstLastPara="0" lIns="86278" tIns="86278" rIns="86278" bIns="0" anchor="t"/>
          <a:lstStyle/>
          <a:p>
            <a:pPr algn="l" hangingPunct="0">
              <a:lnSpc>
                <a:spcPct val="100000"/>
              </a:lnSpc>
            </a:pPr>
            <a:r>
              <a:rPr sz="1630" b="1" dirty="0">
                <a:solidFill>
                  <a:srgbClr val="717274"/>
                </a:solidFill>
                <a:latin typeface="Abel"/>
                <a:ea typeface="+mn-ea"/>
                <a:cs typeface="Abel"/>
              </a:rPr>
              <a:t>Compliance</a:t>
            </a:r>
          </a:p>
          <a:p>
            <a:pPr algn="ctr" hangingPunct="0">
              <a:lnSpc>
                <a:spcPct val="100000"/>
              </a:lnSpc>
            </a:pPr>
            <a:endParaRPr sz="1630" b="1" dirty="0">
              <a:solidFill>
                <a:srgbClr val="717274"/>
              </a:solidFill>
              <a:latin typeface="Abel"/>
              <a:ea typeface="+mn-ea"/>
              <a:cs typeface="Abel"/>
            </a:endParaRPr>
          </a:p>
          <a:p>
            <a:pPr algn="l" hangingPunct="0">
              <a:lnSpc>
                <a:spcPct val="100000"/>
              </a:lnSpc>
            </a:pPr>
            <a:r>
              <a:rPr sz="1630" dirty="0">
                <a:solidFill>
                  <a:srgbClr val="717274"/>
                </a:solidFill>
                <a:latin typeface="Abel"/>
                <a:ea typeface="+mn-ea"/>
                <a:cs typeface="Abel"/>
              </a:rPr>
              <a:t>The Compliance Grade is based on the aggregate performance of the organization on </a:t>
            </a:r>
            <a:r>
              <a:rPr lang="en-IN" sz="1630" dirty="0">
                <a:solidFill>
                  <a:srgbClr val="717274"/>
                </a:solidFill>
                <a:latin typeface="Abel"/>
                <a:ea typeface="+mn-ea"/>
                <a:cs typeface="Abel"/>
              </a:rPr>
              <a:t>Compliance with various regulatory frameworks</a:t>
            </a:r>
            <a:r>
              <a:rPr sz="1630" dirty="0">
                <a:solidFill>
                  <a:srgbClr val="717274"/>
                </a:solidFill>
                <a:latin typeface="Abel"/>
                <a:ea typeface="+mn-ea"/>
                <a:cs typeface="Abel"/>
              </a:rPr>
              <a:t>.</a:t>
            </a:r>
          </a:p>
          <a:p>
            <a:pPr algn="ctr" hangingPunct="0">
              <a:lnSpc>
                <a:spcPct val="100000"/>
              </a:lnSpc>
            </a:pPr>
            <a:endParaRPr sz="1630" dirty="0">
              <a:solidFill>
                <a:srgbClr val="717274"/>
              </a:solidFill>
              <a:latin typeface="Abel"/>
              <a:ea typeface="+mn-ea"/>
              <a:cs typeface="Abel"/>
            </a:endParaRPr>
          </a:p>
        </p:txBody>
      </p:sp>
      <p:pic>
        <p:nvPicPr>
          <p:cNvPr id="10" name="Picture 9">
            <a:extLst>
              <a:ext uri="{FF2B5EF4-FFF2-40B4-BE49-F238E27FC236}">
                <a16:creationId xmlns:a16="http://schemas.microsoft.com/office/drawing/2014/main" id="{B68B788A-5963-1737-8864-805286C74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174" y="1390537"/>
            <a:ext cx="11755061" cy="2122283"/>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57"/>
        <p:cNvGrpSpPr/>
        <p:nvPr/>
      </p:nvGrpSpPr>
      <p:grpSpPr>
        <a:xfrm>
          <a:off x="0" y="0"/>
          <a:ext cx="0" cy="0"/>
          <a:chOff x="0" y="0"/>
          <a:chExt cx="0" cy="0"/>
        </a:xfrm>
      </p:grpSpPr>
      <p:sp>
        <p:nvSpPr>
          <p:cNvPr id="2" name="Body text"/>
          <p:cNvSpPr/>
          <p:nvPr/>
        </p:nvSpPr>
        <p:spPr>
          <a:xfrm>
            <a:off x="1252538" y="1066800"/>
            <a:ext cx="10506075" cy="476250"/>
          </a:xfrm>
          <a:prstGeom prst="rect">
            <a:avLst/>
          </a:prstGeom>
        </p:spPr>
        <p:txBody>
          <a:bodyPr spcFirstLastPara="0" lIns="0" tIns="0" rIns="0" bIns="0" anchor="t"/>
          <a:lstStyle/>
          <a:p>
            <a:pPr algn="ctr" hangingPunct="0">
              <a:lnSpc>
                <a:spcPct val="100000"/>
              </a:lnSpc>
            </a:pPr>
            <a:r>
              <a:rPr sz="3150">
                <a:solidFill>
                  <a:srgbClr val="5D647B"/>
                </a:solidFill>
                <a:latin typeface="Abel"/>
                <a:ea typeface="+mn-ea"/>
                <a:cs typeface="Abel"/>
              </a:rPr>
              <a:t>Risk Trend</a:t>
            </a:r>
          </a:p>
        </p:txBody>
      </p:sp>
      <p:sp>
        <p:nvSpPr>
          <p:cNvPr id="3" name="Rectangle 2"/>
          <p:cNvSpPr/>
          <p:nvPr/>
        </p:nvSpPr>
        <p:spPr>
          <a:xfrm>
            <a:off x="850858" y="1828800"/>
            <a:ext cx="11309434" cy="876300"/>
          </a:xfrm>
          <a:prstGeom prst="rect">
            <a:avLst/>
          </a:prstGeom>
        </p:spPr>
        <p:txBody>
          <a:bodyPr spcFirstLastPara="0" lIns="95250" tIns="95250" rIns="95250" bIns="0" anchor="t"/>
          <a:lstStyle/>
          <a:p>
            <a:pPr algn="l" hangingPunct="0">
              <a:lnSpc>
                <a:spcPct val="100000"/>
              </a:lnSpc>
            </a:pPr>
            <a:r>
              <a:rPr sz="2250">
                <a:solidFill>
                  <a:srgbClr val="3B3B3B"/>
                </a:solidFill>
                <a:latin typeface="Abel"/>
                <a:ea typeface="+mn-ea"/>
                <a:cs typeface="Abel"/>
              </a:rPr>
              <a:t>View performance in each of the three scan categories - Data Sensitivity, Vulnerability Management, and Secure Baseline - over a selected period of time, based on risk levels A through F.</a:t>
            </a:r>
          </a:p>
        </p:txBody>
      </p:sp>
      <p:pic>
        <p:nvPicPr>
          <p:cNvPr id="4" name="Overall Risk 13 - Trend Chart.png"/>
          <p:cNvPicPr/>
          <p:nvPr/>
        </p:nvPicPr>
        <p:blipFill rotWithShape="1">
          <a:blip r:embed="rId3"/>
          <a:stretch>
            <a:fillRect/>
          </a:stretch>
        </p:blipFill>
        <p:spPr>
          <a:xfrm>
            <a:off x="2003240" y="3038475"/>
            <a:ext cx="9004670" cy="3276223"/>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Cover copy 53"/>
        <p:cNvGrpSpPr/>
        <p:nvPr/>
      </p:nvGrpSpPr>
      <p:grpSpPr>
        <a:xfrm>
          <a:off x="0" y="0"/>
          <a:ext cx="0" cy="0"/>
          <a:chOff x="0" y="0"/>
          <a:chExt cx="0" cy="0"/>
        </a:xfrm>
      </p:grpSpPr>
      <p:sp>
        <p:nvSpPr>
          <p:cNvPr id="2" name="Rectangle 1"/>
          <p:cNvSpPr/>
          <p:nvPr/>
        </p:nvSpPr>
        <p:spPr>
          <a:xfrm>
            <a:off x="923925" y="1381125"/>
            <a:ext cx="4171950" cy="647700"/>
          </a:xfrm>
          <a:prstGeom prst="rect">
            <a:avLst/>
          </a:prstGeom>
        </p:spPr>
        <p:txBody>
          <a:bodyPr spcFirstLastPara="0" lIns="95250" tIns="95250" rIns="95250" bIns="0" anchor="t"/>
          <a:lstStyle/>
          <a:p>
            <a:pPr algn="l" hangingPunct="0">
              <a:lnSpc>
                <a:spcPct val="100000"/>
              </a:lnSpc>
            </a:pPr>
            <a:r>
              <a:rPr sz="3000">
                <a:solidFill>
                  <a:srgbClr val="5D647B"/>
                </a:solidFill>
                <a:latin typeface="Abel"/>
                <a:ea typeface="+mn-ea"/>
                <a:cs typeface="Abel"/>
              </a:rPr>
              <a:t>Mitigation Plan Status</a:t>
            </a:r>
          </a:p>
        </p:txBody>
      </p:sp>
      <p:sp>
        <p:nvSpPr>
          <p:cNvPr id="3" name="Rectangle 2"/>
          <p:cNvSpPr/>
          <p:nvPr/>
        </p:nvSpPr>
        <p:spPr>
          <a:xfrm>
            <a:off x="923925" y="2228850"/>
            <a:ext cx="4610100" cy="3114675"/>
          </a:xfrm>
          <a:prstGeom prst="rect">
            <a:avLst/>
          </a:prstGeom>
        </p:spPr>
        <p:txBody>
          <a:bodyPr spcFirstLastPara="0" lIns="95250" tIns="95250" rIns="95250" bIns="0" anchor="t"/>
          <a:lstStyle/>
          <a:p>
            <a:pPr algn="l" hangingPunct="0">
              <a:lnSpc>
                <a:spcPct val="100000"/>
              </a:lnSpc>
            </a:pPr>
            <a:r>
              <a:rPr sz="2400" dirty="0">
                <a:solidFill>
                  <a:srgbClr val="5D647B"/>
                </a:solidFill>
                <a:latin typeface="Abel"/>
                <a:ea typeface="+mn-ea"/>
                <a:cs typeface="Abel"/>
              </a:rPr>
              <a:t>Get an overview of mitigation plans in progress – all assigned mitigation plans for your organization/instance, and their status. Drill-down into latest mitigations in progress, the individuals responsible for each plan, due dates, and the percentage progress on each. </a:t>
            </a:r>
          </a:p>
        </p:txBody>
      </p:sp>
      <p:pic>
        <p:nvPicPr>
          <p:cNvPr id="6" name="Picture 5">
            <a:extLst>
              <a:ext uri="{FF2B5EF4-FFF2-40B4-BE49-F238E27FC236}">
                <a16:creationId xmlns:a16="http://schemas.microsoft.com/office/drawing/2014/main" id="{5CC36D27-9EE2-C608-4A93-461EDECDBE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7405" y="1381125"/>
            <a:ext cx="5274181" cy="4395151"/>
          </a:xfrm>
          <a:prstGeom prst="rect">
            <a:avLst/>
          </a:prstGeom>
        </p:spPr>
      </p:pic>
    </p:spTree>
    <p:extLst>
      <p:ext uri="{BB962C8B-B14F-4D97-AF65-F5344CB8AC3E}">
        <p14:creationId xmlns:p14="http://schemas.microsoft.com/office/powerpoint/2010/main" val="3930024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2827</Words>
  <Application>Microsoft Office PowerPoint</Application>
  <PresentationFormat>Custom</PresentationFormat>
  <Paragraphs>277</Paragraphs>
  <Slides>48</Slides>
  <Notes>48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Abel</vt:lpstr>
      <vt:lpstr>Calibri</vt:lpstr>
      <vt:lpstr>Arial</vt:lpstr>
      <vt:lpstr>Courier New</vt:lpstr>
      <vt:lpstr>Lato</vt:lpstr>
      <vt:lpstr>Montserrat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Visme Presentation</dc:title>
  <dc:creator/>
  <cp:lastModifiedBy/>
  <cp:revision>5</cp:revision>
  <dcterms:created xsi:type="dcterms:W3CDTF">2023-06-15T11:21:50Z</dcterms:created>
  <dcterms:modified xsi:type="dcterms:W3CDTF">2024-12-16T08:49:27Z</dcterms:modified>
</cp:coreProperties>
</file>